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1.xml" ContentType="application/inkml+xml"/>
  <Override PartName="/ppt/ink/ink2.xml" ContentType="application/inkml+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5"/>
  </p:notesMasterIdLst>
  <p:handoutMasterIdLst>
    <p:handoutMasterId r:id="rId66"/>
  </p:handoutMasterIdLst>
  <p:sldIdLst>
    <p:sldId id="307" r:id="rId5"/>
    <p:sldId id="308" r:id="rId6"/>
    <p:sldId id="309" r:id="rId7"/>
    <p:sldId id="343" r:id="rId8"/>
    <p:sldId id="282" r:id="rId9"/>
    <p:sldId id="283" r:id="rId10"/>
    <p:sldId id="284" r:id="rId11"/>
    <p:sldId id="291" r:id="rId12"/>
    <p:sldId id="292" r:id="rId13"/>
    <p:sldId id="294" r:id="rId14"/>
    <p:sldId id="295" r:id="rId15"/>
    <p:sldId id="311" r:id="rId16"/>
    <p:sldId id="312" r:id="rId17"/>
    <p:sldId id="367" r:id="rId18"/>
    <p:sldId id="315" r:id="rId19"/>
    <p:sldId id="316" r:id="rId20"/>
    <p:sldId id="317" r:id="rId21"/>
    <p:sldId id="318" r:id="rId22"/>
    <p:sldId id="319" r:id="rId23"/>
    <p:sldId id="321" r:id="rId24"/>
    <p:sldId id="320" r:id="rId25"/>
    <p:sldId id="353" r:id="rId26"/>
    <p:sldId id="322" r:id="rId27"/>
    <p:sldId id="355" r:id="rId28"/>
    <p:sldId id="323" r:id="rId29"/>
    <p:sldId id="354" r:id="rId30"/>
    <p:sldId id="356" r:id="rId31"/>
    <p:sldId id="357" r:id="rId32"/>
    <p:sldId id="326" r:id="rId33"/>
    <p:sldId id="325" r:id="rId34"/>
    <p:sldId id="333" r:id="rId35"/>
    <p:sldId id="358" r:id="rId36"/>
    <p:sldId id="360" r:id="rId37"/>
    <p:sldId id="370" r:id="rId38"/>
    <p:sldId id="364" r:id="rId39"/>
    <p:sldId id="366" r:id="rId40"/>
    <p:sldId id="371" r:id="rId41"/>
    <p:sldId id="328" r:id="rId42"/>
    <p:sldId id="369" r:id="rId43"/>
    <p:sldId id="372" r:id="rId44"/>
    <p:sldId id="329" r:id="rId45"/>
    <p:sldId id="365" r:id="rId46"/>
    <p:sldId id="373" r:id="rId47"/>
    <p:sldId id="327" r:id="rId48"/>
    <p:sldId id="331" r:id="rId49"/>
    <p:sldId id="332" r:id="rId50"/>
    <p:sldId id="362" r:id="rId51"/>
    <p:sldId id="334" r:id="rId52"/>
    <p:sldId id="330" r:id="rId53"/>
    <p:sldId id="335" r:id="rId54"/>
    <p:sldId id="347" r:id="rId55"/>
    <p:sldId id="350" r:id="rId56"/>
    <p:sldId id="351" r:id="rId57"/>
    <p:sldId id="352" r:id="rId58"/>
    <p:sldId id="342" r:id="rId59"/>
    <p:sldId id="363" r:id="rId60"/>
    <p:sldId id="344" r:id="rId61"/>
    <p:sldId id="345" r:id="rId62"/>
    <p:sldId id="346" r:id="rId63"/>
    <p:sldId id="368" r:id="rId64"/>
  </p:sldIdLst>
  <p:sldSz cx="12192000" cy="6858000"/>
  <p:notesSz cx="6797675"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B6BA58-7DDA-65C2-06E6-5D60C750BB6C}" name="Ronald Jacobs" initials="RJ" userId="S::Ronald.Jacobs@normecgroup.com::ac4fa5f4-ff04-4b81-b052-aba7131634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103"/>
    <a:srgbClr val="5757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731" autoAdjust="0"/>
  </p:normalViewPr>
  <p:slideViewPr>
    <p:cSldViewPr snapToGrid="0">
      <p:cViewPr varScale="1">
        <p:scale>
          <a:sx n="67" d="100"/>
          <a:sy n="67" d="100"/>
        </p:scale>
        <p:origin x="1267"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anca Rombout" userId="37a042b8-a471-4769-9534-4ef6b6ef0f98" providerId="ADAL" clId="{2C3FC869-CC0E-4B2F-8D9E-2FD14DA5D512}"/>
    <pc:docChg chg="custSel modSld">
      <pc:chgData name="Bianca Rombout" userId="37a042b8-a471-4769-9534-4ef6b6ef0f98" providerId="ADAL" clId="{2C3FC869-CC0E-4B2F-8D9E-2FD14DA5D512}" dt="2024-02-28T11:31:44.486" v="69" actId="478"/>
      <pc:docMkLst>
        <pc:docMk/>
      </pc:docMkLst>
      <pc:sldChg chg="modSp mod">
        <pc:chgData name="Bianca Rombout" userId="37a042b8-a471-4769-9534-4ef6b6ef0f98" providerId="ADAL" clId="{2C3FC869-CC0E-4B2F-8D9E-2FD14DA5D512}" dt="2024-02-28T11:26:34.101" v="10" actId="20577"/>
        <pc:sldMkLst>
          <pc:docMk/>
          <pc:sldMk cId="1814244955" sldId="308"/>
        </pc:sldMkLst>
        <pc:spChg chg="mod">
          <ac:chgData name="Bianca Rombout" userId="37a042b8-a471-4769-9534-4ef6b6ef0f98" providerId="ADAL" clId="{2C3FC869-CC0E-4B2F-8D9E-2FD14DA5D512}" dt="2024-02-28T11:26:34.101" v="10" actId="20577"/>
          <ac:spMkLst>
            <pc:docMk/>
            <pc:sldMk cId="1814244955" sldId="308"/>
            <ac:spMk id="2" creationId="{1ED9EA3E-2277-476C-5E1D-27D9C2957287}"/>
          </ac:spMkLst>
        </pc:spChg>
        <pc:spChg chg="mod">
          <ac:chgData name="Bianca Rombout" userId="37a042b8-a471-4769-9534-4ef6b6ef0f98" providerId="ADAL" clId="{2C3FC869-CC0E-4B2F-8D9E-2FD14DA5D512}" dt="2024-02-28T11:26:23.102" v="0" actId="20577"/>
          <ac:spMkLst>
            <pc:docMk/>
            <pc:sldMk cId="1814244955" sldId="308"/>
            <ac:spMk id="3" creationId="{B117CB02-4B8E-B730-057C-DAAE41D1B915}"/>
          </ac:spMkLst>
        </pc:spChg>
      </pc:sldChg>
      <pc:sldChg chg="modSp mod">
        <pc:chgData name="Bianca Rombout" userId="37a042b8-a471-4769-9534-4ef6b6ef0f98" providerId="ADAL" clId="{2C3FC869-CC0E-4B2F-8D9E-2FD14DA5D512}" dt="2024-02-28T11:30:26.030" v="41" actId="20577"/>
        <pc:sldMkLst>
          <pc:docMk/>
          <pc:sldMk cId="3053416264" sldId="343"/>
        </pc:sldMkLst>
        <pc:spChg chg="mod">
          <ac:chgData name="Bianca Rombout" userId="37a042b8-a471-4769-9534-4ef6b6ef0f98" providerId="ADAL" clId="{2C3FC869-CC0E-4B2F-8D9E-2FD14DA5D512}" dt="2024-02-28T11:30:26.030" v="41" actId="20577"/>
          <ac:spMkLst>
            <pc:docMk/>
            <pc:sldMk cId="3053416264" sldId="343"/>
            <ac:spMk id="4" creationId="{1CDD63BD-6C59-A774-6D1C-FC0426564722}"/>
          </ac:spMkLst>
        </pc:spChg>
      </pc:sldChg>
      <pc:sldChg chg="modSp mod">
        <pc:chgData name="Bianca Rombout" userId="37a042b8-a471-4769-9534-4ef6b6ef0f98" providerId="ADAL" clId="{2C3FC869-CC0E-4B2F-8D9E-2FD14DA5D512}" dt="2024-02-28T11:31:16.827" v="67" actId="20577"/>
        <pc:sldMkLst>
          <pc:docMk/>
          <pc:sldMk cId="3921543070" sldId="358"/>
        </pc:sldMkLst>
        <pc:spChg chg="mod">
          <ac:chgData name="Bianca Rombout" userId="37a042b8-a471-4769-9534-4ef6b6ef0f98" providerId="ADAL" clId="{2C3FC869-CC0E-4B2F-8D9E-2FD14DA5D512}" dt="2024-02-28T11:31:16.827" v="67" actId="20577"/>
          <ac:spMkLst>
            <pc:docMk/>
            <pc:sldMk cId="3921543070" sldId="358"/>
            <ac:spMk id="3" creationId="{92658A74-3EA5-45F9-5B53-596B4CDD5165}"/>
          </ac:spMkLst>
        </pc:spChg>
      </pc:sldChg>
      <pc:sldChg chg="addSp delSp modSp mod">
        <pc:chgData name="Bianca Rombout" userId="37a042b8-a471-4769-9534-4ef6b6ef0f98" providerId="ADAL" clId="{2C3FC869-CC0E-4B2F-8D9E-2FD14DA5D512}" dt="2024-02-28T11:31:44.486" v="69" actId="478"/>
        <pc:sldMkLst>
          <pc:docMk/>
          <pc:sldMk cId="1171924447" sldId="368"/>
        </pc:sldMkLst>
        <pc:spChg chg="del">
          <ac:chgData name="Bianca Rombout" userId="37a042b8-a471-4769-9534-4ef6b6ef0f98" providerId="ADAL" clId="{2C3FC869-CC0E-4B2F-8D9E-2FD14DA5D512}" dt="2024-02-28T11:31:42.037" v="68" actId="478"/>
          <ac:spMkLst>
            <pc:docMk/>
            <pc:sldMk cId="1171924447" sldId="368"/>
            <ac:spMk id="3" creationId="{92658A74-3EA5-45F9-5B53-596B4CDD5165}"/>
          </ac:spMkLst>
        </pc:spChg>
        <pc:spChg chg="add del mod">
          <ac:chgData name="Bianca Rombout" userId="37a042b8-a471-4769-9534-4ef6b6ef0f98" providerId="ADAL" clId="{2C3FC869-CC0E-4B2F-8D9E-2FD14DA5D512}" dt="2024-02-28T11:31:44.486" v="69" actId="478"/>
          <ac:spMkLst>
            <pc:docMk/>
            <pc:sldMk cId="1171924447" sldId="368"/>
            <ac:spMk id="6" creationId="{0BB54E46-3D90-B71C-B9E9-8737D45EE8E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08BDC502-8F3B-B795-1E5F-E0C51014BC02}"/>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8FC90E34-BA86-9E61-F51E-53BF7C64E105}"/>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r>
              <a:rPr lang="nl-NL"/>
              <a:t>01-02-2024</a:t>
            </a:r>
          </a:p>
        </p:txBody>
      </p:sp>
      <p:sp>
        <p:nvSpPr>
          <p:cNvPr id="4" name="Tijdelijke aanduiding voor voettekst 3">
            <a:extLst>
              <a:ext uri="{FF2B5EF4-FFF2-40B4-BE49-F238E27FC236}">
                <a16:creationId xmlns:a16="http://schemas.microsoft.com/office/drawing/2014/main" id="{F73C78D6-47F6-8258-37BC-04E8FC6D81E9}"/>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1AF5BF0E-476F-E4FE-345B-3E59AC711433}"/>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BC99F8E8-CB37-4866-8FF5-D507FA628E96}" type="slidenum">
              <a:rPr lang="nl-NL" smtClean="0"/>
              <a:t>‹nr.›</a:t>
            </a:fld>
            <a:endParaRPr lang="nl-NL"/>
          </a:p>
        </p:txBody>
      </p:sp>
    </p:spTree>
    <p:extLst>
      <p:ext uri="{BB962C8B-B14F-4D97-AF65-F5344CB8AC3E}">
        <p14:creationId xmlns:p14="http://schemas.microsoft.com/office/powerpoint/2010/main" val="2902364203"/>
      </p:ext>
    </p:extLst>
  </p:cSld>
  <p:clrMap bg1="lt1" tx1="dk1" bg2="lt2" tx2="dk2" accent1="accent1" accent2="accent2" accent3="accent3" accent4="accent4" accent5="accent5" accent6="accent6" hlink="hlink" folHlink="folHlink"/>
  <p:hf hdr="0" ftr="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13T11:41:28.5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13T11:41:30.7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5"/>
          </a:xfrm>
          <a:prstGeom prst="rect">
            <a:avLst/>
          </a:prstGeom>
        </p:spPr>
        <p:txBody>
          <a:bodyPr vert="horz" lIns="95560" tIns="47780" rIns="95560" bIns="47780" rtlCol="0"/>
          <a:lstStyle>
            <a:lvl1pPr algn="l">
              <a:defRPr sz="1300"/>
            </a:lvl1pPr>
          </a:lstStyle>
          <a:p>
            <a:endParaRPr lang="nl-NL"/>
          </a:p>
        </p:txBody>
      </p:sp>
      <p:sp>
        <p:nvSpPr>
          <p:cNvPr id="3" name="Tijdelijke aanduiding voor datum 2"/>
          <p:cNvSpPr>
            <a:spLocks noGrp="1"/>
          </p:cNvSpPr>
          <p:nvPr>
            <p:ph type="dt" idx="1"/>
          </p:nvPr>
        </p:nvSpPr>
        <p:spPr>
          <a:xfrm>
            <a:off x="3850443" y="0"/>
            <a:ext cx="2945659" cy="498055"/>
          </a:xfrm>
          <a:prstGeom prst="rect">
            <a:avLst/>
          </a:prstGeom>
        </p:spPr>
        <p:txBody>
          <a:bodyPr vert="horz" lIns="95560" tIns="47780" rIns="95560" bIns="47780" rtlCol="0"/>
          <a:lstStyle>
            <a:lvl1pPr algn="r">
              <a:defRPr sz="1300"/>
            </a:lvl1pPr>
          </a:lstStyle>
          <a:p>
            <a:r>
              <a:rPr lang="nl-NL"/>
              <a:t>01-02-2024</a:t>
            </a:r>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5560" tIns="47780" rIns="95560" bIns="47780" rtlCol="0" anchor="ctr"/>
          <a:lstStyle/>
          <a:p>
            <a:endParaRPr lang="nl-NL"/>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5560" tIns="47780" rIns="95560" bIns="4778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8584"/>
            <a:ext cx="2945659" cy="498054"/>
          </a:xfrm>
          <a:prstGeom prst="rect">
            <a:avLst/>
          </a:prstGeom>
        </p:spPr>
        <p:txBody>
          <a:bodyPr vert="horz" lIns="95560" tIns="47780" rIns="95560" bIns="47780"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3850443" y="9428584"/>
            <a:ext cx="2945659" cy="498054"/>
          </a:xfrm>
          <a:prstGeom prst="rect">
            <a:avLst/>
          </a:prstGeom>
        </p:spPr>
        <p:txBody>
          <a:bodyPr vert="horz" lIns="95560" tIns="47780" rIns="95560" bIns="47780" rtlCol="0" anchor="b"/>
          <a:lstStyle>
            <a:lvl1pPr algn="r">
              <a:defRPr sz="1300"/>
            </a:lvl1pPr>
          </a:lstStyle>
          <a:p>
            <a:fld id="{774F82B2-CE80-204A-AF5A-F4DEDCDEBA7A}" type="slidenum">
              <a:rPr lang="nl-NL" smtClean="0"/>
              <a:t>‹nr.›</a:t>
            </a:fld>
            <a:endParaRPr lang="nl-NL"/>
          </a:p>
        </p:txBody>
      </p:sp>
    </p:spTree>
    <p:extLst>
      <p:ext uri="{BB962C8B-B14F-4D97-AF65-F5344CB8AC3E}">
        <p14:creationId xmlns:p14="http://schemas.microsoft.com/office/powerpoint/2010/main" val="291419021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Aanwezigheid van de fotograaf benoemen en vragen of er mensen bezwaar hebben wanneer zij op de foto worden gezet.</a:t>
            </a:r>
            <a:br>
              <a:rPr lang="nl-NL"/>
            </a:br>
            <a:r>
              <a:rPr lang="nl-NL"/>
              <a:t>Veiligheidsinstructies van de locatie.</a:t>
            </a:r>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3</a:t>
            </a:fld>
            <a:endParaRPr lang="nl-NL"/>
          </a:p>
        </p:txBody>
      </p:sp>
      <p:sp>
        <p:nvSpPr>
          <p:cNvPr id="5" name="Tijdelijke aanduiding voor datum 4">
            <a:extLst>
              <a:ext uri="{FF2B5EF4-FFF2-40B4-BE49-F238E27FC236}">
                <a16:creationId xmlns:a16="http://schemas.microsoft.com/office/drawing/2014/main" id="{0B7C4F4B-74CB-D363-0CBC-54A63FD2A483}"/>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3596248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 bronnen vastleggen bij de GHG berekening. </a:t>
            </a:r>
            <a:br>
              <a:rPr lang="nl-NL"/>
            </a:br>
            <a:r>
              <a:rPr lang="nl-NL"/>
              <a:t>Meest actuele bronnen.</a:t>
            </a:r>
            <a:br>
              <a:rPr lang="nl-NL"/>
            </a:br>
            <a:endParaRPr lang="nl-NL"/>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24</a:t>
            </a:fld>
            <a:endParaRPr lang="nl-NL"/>
          </a:p>
        </p:txBody>
      </p:sp>
      <p:sp>
        <p:nvSpPr>
          <p:cNvPr id="5" name="Tijdelijke aanduiding voor datum 4">
            <a:extLst>
              <a:ext uri="{FF2B5EF4-FFF2-40B4-BE49-F238E27FC236}">
                <a16:creationId xmlns:a16="http://schemas.microsoft.com/office/drawing/2014/main" id="{4BB4A2FC-051D-E139-0CA0-F1BC4C172462}"/>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1375933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err="1"/>
              <a:t>Pag</a:t>
            </a:r>
            <a:r>
              <a:rPr lang="nl-NL"/>
              <a:t>, 7 Biograce </a:t>
            </a:r>
            <a:r>
              <a:rPr lang="nl-NL" err="1"/>
              <a:t>calculation</a:t>
            </a:r>
            <a:r>
              <a:rPr lang="nl-NL"/>
              <a:t> </a:t>
            </a:r>
            <a:r>
              <a:rPr lang="nl-NL" err="1"/>
              <a:t>rules</a:t>
            </a:r>
            <a:endParaRPr lang="nl-NL"/>
          </a:p>
          <a:p>
            <a:r>
              <a:rPr lang="nl-NL"/>
              <a:t>ISCC 205, p 21</a:t>
            </a:r>
          </a:p>
          <a:p>
            <a:endParaRPr lang="nl-NL"/>
          </a:p>
          <a:p>
            <a:r>
              <a:rPr lang="en-US"/>
              <a:t>If, at the initial certification audit, no actual data is available (i.e. at the beginning of the production), “design data” can be used to conduct the individual calculation. Six months after the date of certificate issuance, certified economic operators must prove to their Certification Bodies that the values based on design data are appropriate. In case of deviations, new actual GHG values must be calculated, verified and used. After one year, the company has to switch from design data to actual data. This change is subject to the general recertification audit.</a:t>
            </a:r>
          </a:p>
          <a:p>
            <a:endParaRPr lang="en-US"/>
          </a:p>
          <a:p>
            <a:r>
              <a:rPr lang="en-US"/>
              <a:t>The calculation period should cover a full twelve-month period (in case of agricultural crops the growing season must be included). It must be as up to date as possible. As an alternative, it must cover the previous calendar or financial year. In cases of exceptional maintenance measures and unstable production conditions a shorter period (for inputs and respective outputs) may be considered if it better reflects the relevant timeframe. </a:t>
            </a:r>
            <a:endParaRPr lang="nl-NL"/>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25</a:t>
            </a:fld>
            <a:endParaRPr lang="nl-NL"/>
          </a:p>
        </p:txBody>
      </p:sp>
      <p:sp>
        <p:nvSpPr>
          <p:cNvPr id="5" name="Tijdelijke aanduiding voor datum 4">
            <a:extLst>
              <a:ext uri="{FF2B5EF4-FFF2-40B4-BE49-F238E27FC236}">
                <a16:creationId xmlns:a16="http://schemas.microsoft.com/office/drawing/2014/main" id="{1C9D214E-3475-2174-2D68-8BBA24B68C35}"/>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3887093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26</a:t>
            </a:fld>
            <a:endParaRPr lang="nl-NL"/>
          </a:p>
        </p:txBody>
      </p:sp>
      <p:sp>
        <p:nvSpPr>
          <p:cNvPr id="5" name="Tijdelijke aanduiding voor datum 4">
            <a:extLst>
              <a:ext uri="{FF2B5EF4-FFF2-40B4-BE49-F238E27FC236}">
                <a16:creationId xmlns:a16="http://schemas.microsoft.com/office/drawing/2014/main" id="{67B32654-265D-4086-65E9-7349D2F18553}"/>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3726207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27</a:t>
            </a:fld>
            <a:endParaRPr lang="nl-NL"/>
          </a:p>
        </p:txBody>
      </p:sp>
      <p:sp>
        <p:nvSpPr>
          <p:cNvPr id="5" name="Tijdelijke aanduiding voor datum 4">
            <a:extLst>
              <a:ext uri="{FF2B5EF4-FFF2-40B4-BE49-F238E27FC236}">
                <a16:creationId xmlns:a16="http://schemas.microsoft.com/office/drawing/2014/main" id="{CC0B1B66-753B-B43D-55BC-EF43AA3DC4A0}"/>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3377797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28</a:t>
            </a:fld>
            <a:endParaRPr lang="nl-NL"/>
          </a:p>
        </p:txBody>
      </p:sp>
      <p:sp>
        <p:nvSpPr>
          <p:cNvPr id="5" name="Tijdelijke aanduiding voor datum 4">
            <a:extLst>
              <a:ext uri="{FF2B5EF4-FFF2-40B4-BE49-F238E27FC236}">
                <a16:creationId xmlns:a16="http://schemas.microsoft.com/office/drawing/2014/main" id="{2739FA65-97B7-1BF5-AF8B-04E1DD7CC53A}"/>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210247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Geteelde gewassen</a:t>
            </a:r>
          </a:p>
          <a:p>
            <a:endParaRPr lang="nl-NL"/>
          </a:p>
          <a:p>
            <a:r>
              <a:rPr lang="nl-NL"/>
              <a:t>Bij </a:t>
            </a:r>
            <a:r>
              <a:rPr lang="nl-NL" err="1"/>
              <a:t>final</a:t>
            </a:r>
            <a:r>
              <a:rPr lang="nl-NL"/>
              <a:t> </a:t>
            </a:r>
            <a:r>
              <a:rPr lang="nl-NL" err="1"/>
              <a:t>biofuel</a:t>
            </a:r>
            <a:r>
              <a:rPr lang="nl-NL"/>
              <a:t> producer alles direct omrekenen naar gr CO2/MJ output</a:t>
            </a:r>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29</a:t>
            </a:fld>
            <a:endParaRPr lang="nl-NL"/>
          </a:p>
        </p:txBody>
      </p:sp>
      <p:sp>
        <p:nvSpPr>
          <p:cNvPr id="5" name="Tijdelijke aanduiding voor datum 4">
            <a:extLst>
              <a:ext uri="{FF2B5EF4-FFF2-40B4-BE49-F238E27FC236}">
                <a16:creationId xmlns:a16="http://schemas.microsoft.com/office/drawing/2014/main" id="{D38E7751-69FC-6728-0EDD-299E9DF8FCE3}"/>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923502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Teelt</a:t>
            </a:r>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30</a:t>
            </a:fld>
            <a:endParaRPr lang="nl-NL"/>
          </a:p>
        </p:txBody>
      </p:sp>
      <p:sp>
        <p:nvSpPr>
          <p:cNvPr id="5" name="Tijdelijke aanduiding voor datum 4">
            <a:extLst>
              <a:ext uri="{FF2B5EF4-FFF2-40B4-BE49-F238E27FC236}">
                <a16:creationId xmlns:a16="http://schemas.microsoft.com/office/drawing/2014/main" id="{09B2F3C3-3434-A1AB-D8E8-615010A44A7C}"/>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908739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dirty="0"/>
              <a:t>Tijdens verbanding uitgestoten broeikasgassen.</a:t>
            </a:r>
            <a:br>
              <a:rPr lang="nl-NL" dirty="0"/>
            </a:br>
            <a:r>
              <a:rPr lang="nl-NL" sz="1700" dirty="0">
                <a:solidFill>
                  <a:srgbClr val="000000"/>
                </a:solidFill>
                <a:latin typeface="EUAlbertina"/>
              </a:rPr>
              <a:t>De CO2-emissies ten gevolge van de gebruikte brandstof, </a:t>
            </a:r>
            <a:r>
              <a:rPr lang="nl-NL" sz="1700" dirty="0" err="1">
                <a:solidFill>
                  <a:srgbClr val="000000"/>
                </a:solidFill>
                <a:latin typeface="EUAlbertina"/>
              </a:rPr>
              <a:t>eu</a:t>
            </a:r>
            <a:r>
              <a:rPr lang="nl-NL" sz="1700" dirty="0">
                <a:solidFill>
                  <a:srgbClr val="000000"/>
                </a:solidFill>
                <a:latin typeface="EUAlbertina"/>
              </a:rPr>
              <a:t>, worden geacht nul te zijn voor biomassabrandstoffen.</a:t>
            </a:r>
          </a:p>
          <a:p>
            <a:pPr algn="l"/>
            <a:r>
              <a:rPr lang="nl-NL" sz="1700" dirty="0">
                <a:solidFill>
                  <a:srgbClr val="000000"/>
                </a:solidFill>
                <a:latin typeface="EUAlbertina"/>
              </a:rPr>
              <a:t>Emissies van andere broeikasgassen dan CO2 (N2O en CH4) van de gebruikte brandstof zullen worden opgenomen in</a:t>
            </a:r>
          </a:p>
          <a:p>
            <a:pPr algn="l"/>
            <a:r>
              <a:rPr lang="nl-NL" sz="1700" dirty="0">
                <a:solidFill>
                  <a:srgbClr val="000000"/>
                </a:solidFill>
                <a:latin typeface="EUAlbertina"/>
              </a:rPr>
              <a:t>de </a:t>
            </a:r>
            <a:r>
              <a:rPr lang="nl-NL" sz="1700" dirty="0" err="1">
                <a:solidFill>
                  <a:srgbClr val="000000"/>
                </a:solidFill>
                <a:latin typeface="EUAlbertina"/>
              </a:rPr>
              <a:t>eu</a:t>
            </a:r>
            <a:r>
              <a:rPr lang="nl-NL" sz="1700" dirty="0">
                <a:solidFill>
                  <a:srgbClr val="000000"/>
                </a:solidFill>
                <a:latin typeface="EUAlbertina"/>
              </a:rPr>
              <a:t>-factor voor vloeibare biomassa.</a:t>
            </a:r>
          </a:p>
          <a:p>
            <a:endParaRPr lang="nl-NL" dirty="0"/>
          </a:p>
          <a:p>
            <a:pPr defTabSz="882122">
              <a:defRPr/>
            </a:pPr>
            <a:r>
              <a:rPr lang="nl-NL" sz="1700" dirty="0">
                <a:solidFill>
                  <a:srgbClr val="000000"/>
                </a:solidFill>
                <a:latin typeface="EUAlbertina"/>
              </a:rPr>
              <a:t>„</a:t>
            </a:r>
            <a:r>
              <a:rPr lang="nl-NL" sz="1700" b="1" dirty="0">
                <a:solidFill>
                  <a:srgbClr val="000000"/>
                </a:solidFill>
                <a:latin typeface="EUAlbertina"/>
              </a:rPr>
              <a:t>biomassabrandstoffen</a:t>
            </a:r>
            <a:r>
              <a:rPr lang="nl-NL" sz="1700" dirty="0">
                <a:solidFill>
                  <a:srgbClr val="000000"/>
                </a:solidFill>
                <a:latin typeface="EUAlbertina"/>
              </a:rPr>
              <a:t>”: gasvormige of vaste brandstoffen die uit biomassa worden geproduceerd;</a:t>
            </a:r>
          </a:p>
          <a:p>
            <a:r>
              <a:rPr lang="nl-NL" sz="1700" dirty="0">
                <a:solidFill>
                  <a:srgbClr val="000000"/>
                </a:solidFill>
                <a:latin typeface="EUAlbertina"/>
              </a:rPr>
              <a:t>„</a:t>
            </a:r>
            <a:r>
              <a:rPr lang="nl-NL" sz="1700" b="1" dirty="0">
                <a:solidFill>
                  <a:srgbClr val="000000"/>
                </a:solidFill>
                <a:latin typeface="EUAlbertina"/>
              </a:rPr>
              <a:t>vloeibare biomassa</a:t>
            </a:r>
            <a:r>
              <a:rPr lang="nl-NL" sz="1700" dirty="0">
                <a:solidFill>
                  <a:srgbClr val="000000"/>
                </a:solidFill>
                <a:latin typeface="EUAlbertina"/>
              </a:rPr>
              <a:t>”: uit biomassa geproduceerde vloeibare brandstof voor andere energiedoeleinden dan vervoer, waaronder elektriciteit, verwarming en koeling; </a:t>
            </a:r>
          </a:p>
          <a:p>
            <a:r>
              <a:rPr lang="nl-NL" sz="1700" dirty="0">
                <a:solidFill>
                  <a:srgbClr val="000000"/>
                </a:solidFill>
                <a:latin typeface="EUAlbertina"/>
              </a:rPr>
              <a:t>„</a:t>
            </a:r>
            <a:r>
              <a:rPr lang="nl-NL" sz="1700" b="1" dirty="0">
                <a:solidFill>
                  <a:srgbClr val="000000"/>
                </a:solidFill>
                <a:latin typeface="EUAlbertina"/>
              </a:rPr>
              <a:t>biobrandstof</a:t>
            </a:r>
            <a:r>
              <a:rPr lang="nl-NL" sz="1700" dirty="0">
                <a:solidFill>
                  <a:srgbClr val="000000"/>
                </a:solidFill>
                <a:latin typeface="EUAlbertina"/>
              </a:rPr>
              <a:t>”: uit biomassa geproduceerde vloeibare brandstof voor vervoer; </a:t>
            </a:r>
            <a:endParaRPr lang="nl-NL" dirty="0"/>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31</a:t>
            </a:fld>
            <a:endParaRPr lang="nl-NL"/>
          </a:p>
        </p:txBody>
      </p:sp>
      <p:sp>
        <p:nvSpPr>
          <p:cNvPr id="5" name="Tijdelijke aanduiding voor datum 4">
            <a:extLst>
              <a:ext uri="{FF2B5EF4-FFF2-40B4-BE49-F238E27FC236}">
                <a16:creationId xmlns:a16="http://schemas.microsoft.com/office/drawing/2014/main" id="{44F9E3B5-6C86-8DD1-68B7-3EECF4EE963F}"/>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465253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32</a:t>
            </a:fld>
            <a:endParaRPr lang="nl-NL"/>
          </a:p>
        </p:txBody>
      </p:sp>
      <p:sp>
        <p:nvSpPr>
          <p:cNvPr id="5" name="Tijdelijke aanduiding voor datum 4">
            <a:extLst>
              <a:ext uri="{FF2B5EF4-FFF2-40B4-BE49-F238E27FC236}">
                <a16:creationId xmlns:a16="http://schemas.microsoft.com/office/drawing/2014/main" id="{16E1322E-3B63-918F-1809-FDA887DD0042}"/>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2521392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33</a:t>
            </a:fld>
            <a:endParaRPr lang="nl-NL"/>
          </a:p>
        </p:txBody>
      </p:sp>
      <p:sp>
        <p:nvSpPr>
          <p:cNvPr id="5" name="Tijdelijke aanduiding voor datum 4">
            <a:extLst>
              <a:ext uri="{FF2B5EF4-FFF2-40B4-BE49-F238E27FC236}">
                <a16:creationId xmlns:a16="http://schemas.microsoft.com/office/drawing/2014/main" id="{D3D764C0-251B-B4AA-AEFA-E11B7F99B61D}"/>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2344753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13</a:t>
            </a:fld>
            <a:endParaRPr lang="nl-NL"/>
          </a:p>
        </p:txBody>
      </p:sp>
      <p:sp>
        <p:nvSpPr>
          <p:cNvPr id="5" name="Tijdelijke aanduiding voor datum 4">
            <a:extLst>
              <a:ext uri="{FF2B5EF4-FFF2-40B4-BE49-F238E27FC236}">
                <a16:creationId xmlns:a16="http://schemas.microsoft.com/office/drawing/2014/main" id="{1A63A4B2-CADC-31CE-CFB0-FB919B058305}"/>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3063383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34</a:t>
            </a:fld>
            <a:endParaRPr lang="nl-NL"/>
          </a:p>
        </p:txBody>
      </p:sp>
      <p:sp>
        <p:nvSpPr>
          <p:cNvPr id="5" name="Tijdelijke aanduiding voor datum 4">
            <a:extLst>
              <a:ext uri="{FF2B5EF4-FFF2-40B4-BE49-F238E27FC236}">
                <a16:creationId xmlns:a16="http://schemas.microsoft.com/office/drawing/2014/main" id="{1EBB8424-F2FE-B60C-E4C3-C449A79A5FF6}"/>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1854345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35</a:t>
            </a:fld>
            <a:endParaRPr lang="nl-NL"/>
          </a:p>
        </p:txBody>
      </p:sp>
      <p:sp>
        <p:nvSpPr>
          <p:cNvPr id="5" name="Tijdelijke aanduiding voor datum 4">
            <a:extLst>
              <a:ext uri="{FF2B5EF4-FFF2-40B4-BE49-F238E27FC236}">
                <a16:creationId xmlns:a16="http://schemas.microsoft.com/office/drawing/2014/main" id="{EEEE8525-92F5-87EB-5AD8-B4A7271834D5}"/>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27223969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36</a:t>
            </a:fld>
            <a:endParaRPr lang="nl-NL"/>
          </a:p>
        </p:txBody>
      </p:sp>
      <p:sp>
        <p:nvSpPr>
          <p:cNvPr id="5" name="Tijdelijke aanduiding voor datum 4">
            <a:extLst>
              <a:ext uri="{FF2B5EF4-FFF2-40B4-BE49-F238E27FC236}">
                <a16:creationId xmlns:a16="http://schemas.microsoft.com/office/drawing/2014/main" id="{C5C869A7-EB8F-D9FA-87BF-1EB02AF544C3}"/>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3405472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Per feed stock wat zijn de MJ groen gas. </a:t>
            </a:r>
          </a:p>
          <a:p>
            <a:r>
              <a:rPr lang="nl-NL"/>
              <a:t>Nodig voor de verdere berekeningen.</a:t>
            </a:r>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37</a:t>
            </a:fld>
            <a:endParaRPr lang="nl-NL"/>
          </a:p>
        </p:txBody>
      </p:sp>
      <p:sp>
        <p:nvSpPr>
          <p:cNvPr id="5" name="Tijdelijke aanduiding voor datum 4">
            <a:extLst>
              <a:ext uri="{FF2B5EF4-FFF2-40B4-BE49-F238E27FC236}">
                <a16:creationId xmlns:a16="http://schemas.microsoft.com/office/drawing/2014/main" id="{E0E1DBF0-ADF2-D3AE-997C-02189347F3FA}"/>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2130320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The emissions of depots and filling stations may be calculated using the data provided by the JRC19. The provided values (depot: 0,00084 MJ/MJ fuel, filling station: 0,0034 MJ/MJ fuel) must be multiplied by the appropriate national electricity EF from the IR 2022/996</a:t>
            </a:r>
          </a:p>
          <a:p>
            <a:endParaRPr lang="en-US" dirty="0"/>
          </a:p>
          <a:p>
            <a:r>
              <a:rPr lang="en-US" dirty="0"/>
              <a:t>Gas losses occurring from the transport of gas in the transmission and distribution infrastructure (gas grid) must be included in the scope of the GHG emissions savings calculation. For this purpose, a standard factor for grid gas losses of 0.17 g CH4/ MJ NG supplied should be used20 </a:t>
            </a:r>
            <a:endParaRPr lang="nl-NL" dirty="0"/>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38</a:t>
            </a:fld>
            <a:endParaRPr lang="nl-NL"/>
          </a:p>
        </p:txBody>
      </p:sp>
      <p:sp>
        <p:nvSpPr>
          <p:cNvPr id="5" name="Tijdelijke aanduiding voor datum 4">
            <a:extLst>
              <a:ext uri="{FF2B5EF4-FFF2-40B4-BE49-F238E27FC236}">
                <a16:creationId xmlns:a16="http://schemas.microsoft.com/office/drawing/2014/main" id="{B7C4B20A-B96C-9C97-BE97-26DB3E66022B}"/>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2436085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Nu niet meer vermeld in 205 document</a:t>
            </a:r>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39</a:t>
            </a:fld>
            <a:endParaRPr lang="nl-NL"/>
          </a:p>
        </p:txBody>
      </p:sp>
      <p:sp>
        <p:nvSpPr>
          <p:cNvPr id="5" name="Tijdelijke aanduiding voor datum 4">
            <a:extLst>
              <a:ext uri="{FF2B5EF4-FFF2-40B4-BE49-F238E27FC236}">
                <a16:creationId xmlns:a16="http://schemas.microsoft.com/office/drawing/2014/main" id="{D418B837-6704-6641-5E6C-A8059991DD9D}"/>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23489514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Aanvullende gegevens van SD</a:t>
            </a:r>
          </a:p>
          <a:p>
            <a:r>
              <a:rPr lang="nl-NL" sz="2300" b="1"/>
              <a:t>809 km</a:t>
            </a:r>
          </a:p>
          <a:p>
            <a:endParaRPr lang="nl-NL" sz="2300" b="1"/>
          </a:p>
          <a:p>
            <a:r>
              <a:rPr lang="nl-NL" sz="2300" b="1"/>
              <a:t>67kg CO2/ton DM, DS% 70</a:t>
            </a:r>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40</a:t>
            </a:fld>
            <a:endParaRPr lang="nl-NL"/>
          </a:p>
        </p:txBody>
      </p:sp>
      <p:sp>
        <p:nvSpPr>
          <p:cNvPr id="5" name="Tijdelijke aanduiding voor datum 4">
            <a:extLst>
              <a:ext uri="{FF2B5EF4-FFF2-40B4-BE49-F238E27FC236}">
                <a16:creationId xmlns:a16="http://schemas.microsoft.com/office/drawing/2014/main" id="{32A40019-0ECE-71ED-9465-76F559698597}"/>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4025643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Salderen toegestaan over de GHG periode.</a:t>
            </a:r>
          </a:p>
          <a:p>
            <a:br>
              <a:rPr lang="nl-NL"/>
            </a:br>
            <a:r>
              <a:rPr lang="en-US"/>
              <a:t>Biogas plants must consider emissions occurring during the storage of the digestate for the GHG calculation. At the biomethane plant, diffuse methane emissions from the fermentation process must be taken into account when calculating GHG emissions. Methane emissions of 1% of the biomethane quantity produced are assumed. Lower values must be proven by corresponding measurements. Liquefaction emissions and losses must also be accounted for. If no actual data is available, electricity consumption of 0.06048 MJ (LV) / MJ fuel and LNG losses of 0.13 kJ/MJ fuel shall be considered. The electricity consumption has to be multiplied with the respective national grid mix factor from the IR.</a:t>
            </a:r>
            <a:endParaRPr lang="nl-NL"/>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41</a:t>
            </a:fld>
            <a:endParaRPr lang="nl-NL"/>
          </a:p>
        </p:txBody>
      </p:sp>
      <p:sp>
        <p:nvSpPr>
          <p:cNvPr id="5" name="Tijdelijke aanduiding voor datum 4">
            <a:extLst>
              <a:ext uri="{FF2B5EF4-FFF2-40B4-BE49-F238E27FC236}">
                <a16:creationId xmlns:a16="http://schemas.microsoft.com/office/drawing/2014/main" id="{8A31C10A-19E6-9C18-89ED-FA8ABCD29AA7}"/>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1249821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42</a:t>
            </a:fld>
            <a:endParaRPr lang="nl-NL"/>
          </a:p>
        </p:txBody>
      </p:sp>
      <p:sp>
        <p:nvSpPr>
          <p:cNvPr id="5" name="Tijdelijke aanduiding voor datum 4">
            <a:extLst>
              <a:ext uri="{FF2B5EF4-FFF2-40B4-BE49-F238E27FC236}">
                <a16:creationId xmlns:a16="http://schemas.microsoft.com/office/drawing/2014/main" id="{48F61B74-DCDA-9107-D8BC-20A85C2D4CB6}"/>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40515497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43</a:t>
            </a:fld>
            <a:endParaRPr lang="nl-NL"/>
          </a:p>
        </p:txBody>
      </p:sp>
      <p:sp>
        <p:nvSpPr>
          <p:cNvPr id="5" name="Tijdelijke aanduiding voor datum 4">
            <a:extLst>
              <a:ext uri="{FF2B5EF4-FFF2-40B4-BE49-F238E27FC236}">
                <a16:creationId xmlns:a16="http://schemas.microsoft.com/office/drawing/2014/main" id="{F5612722-4925-8953-C996-D07D97FB5479}"/>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526947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14</a:t>
            </a:fld>
            <a:endParaRPr lang="nl-NL"/>
          </a:p>
        </p:txBody>
      </p:sp>
      <p:sp>
        <p:nvSpPr>
          <p:cNvPr id="5" name="Tijdelijke aanduiding voor datum 4">
            <a:extLst>
              <a:ext uri="{FF2B5EF4-FFF2-40B4-BE49-F238E27FC236}">
                <a16:creationId xmlns:a16="http://schemas.microsoft.com/office/drawing/2014/main" id="{7B3BB2EF-8FC9-52F4-C455-36AAAA57126C}"/>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20468397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3 mogelijke uitkomsten</a:t>
            </a:r>
          </a:p>
          <a:p>
            <a:r>
              <a:rPr lang="nl-NL" dirty="0"/>
              <a:t>Geen verschil tussen droge mest of natte mest</a:t>
            </a:r>
          </a:p>
          <a:p>
            <a:endParaRPr lang="nl-NL" dirty="0"/>
          </a:p>
          <a:p>
            <a:r>
              <a:rPr lang="nl-NL" dirty="0"/>
              <a:t>Analyse van mest nodig. Dit is niet MJ biogas uit mest!</a:t>
            </a:r>
          </a:p>
          <a:p>
            <a:endParaRPr lang="nl-NL" dirty="0"/>
          </a:p>
          <a:p>
            <a:r>
              <a:rPr lang="en-US" dirty="0"/>
              <a:t>For esca a bonus of 45 g CO2eq/MJ manure shall be attributed for improved agricultural and manure management in the case animal manure is used as a substrate for the production of biogas and biomethane. Auditors need to verify during the audit at the biogas plant if the bonus can be applied. In case of compliance, respective information needs to be forwarded throughout the supply chain via Sustainability Declarations and the final biofuel producer can deduct the bonus in the final biofuel proof of sustainability (</a:t>
            </a:r>
            <a:r>
              <a:rPr lang="en-US" dirty="0" err="1"/>
              <a:t>PoS</a:t>
            </a:r>
            <a:r>
              <a:rPr lang="en-US" dirty="0"/>
              <a:t>). Auditors need to verify at the processing unit if the above stated requirement is fulfilled so that the bonus can be applied. In case of compliance, respective information needs to be forwarded throughout the supply chain via Sustainability Declarations and the final biofuel producer can deduct the bonus in the final biofuel proof of sustainability (</a:t>
            </a:r>
            <a:r>
              <a:rPr lang="en-US" dirty="0" err="1"/>
              <a:t>PoS</a:t>
            </a:r>
            <a:r>
              <a:rPr lang="en-US" dirty="0"/>
              <a:t>) from the total GHG value of the final product</a:t>
            </a:r>
            <a:endParaRPr lang="nl-NL" dirty="0"/>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44</a:t>
            </a:fld>
            <a:endParaRPr lang="nl-NL"/>
          </a:p>
        </p:txBody>
      </p:sp>
      <p:sp>
        <p:nvSpPr>
          <p:cNvPr id="5" name="Tijdelijke aanduiding voor datum 4">
            <a:extLst>
              <a:ext uri="{FF2B5EF4-FFF2-40B4-BE49-F238E27FC236}">
                <a16:creationId xmlns:a16="http://schemas.microsoft.com/office/drawing/2014/main" id="{76B040B5-C499-55C3-2099-B69657239976}"/>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15867336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Je kent emissies van extra energieverbruik en </a:t>
            </a:r>
            <a:r>
              <a:rPr lang="nl-NL" err="1"/>
              <a:t>inputs</a:t>
            </a:r>
            <a:r>
              <a:rPr lang="nl-NL"/>
              <a:t> toe aan de groengas. </a:t>
            </a:r>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45</a:t>
            </a:fld>
            <a:endParaRPr lang="nl-NL"/>
          </a:p>
        </p:txBody>
      </p:sp>
      <p:sp>
        <p:nvSpPr>
          <p:cNvPr id="5" name="Tijdelijke aanduiding voor datum 4">
            <a:extLst>
              <a:ext uri="{FF2B5EF4-FFF2-40B4-BE49-F238E27FC236}">
                <a16:creationId xmlns:a16="http://schemas.microsoft.com/office/drawing/2014/main" id="{BD7FC0DE-EC2B-0AE4-D548-D593A2C611CB}"/>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24919066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The emissions of depots and filling stations may be calculated using the data provided by the JRC10 . The provided values (depot: 0,00084 MJ/MJ fuel, filling station: 0,0034 MJ/MJ fuel) must be multiplied by the appropriate national electricity EF from the Implementing Regulation (EU) 2022/996.</a:t>
            </a:r>
            <a:endParaRPr lang="nl-NL" dirty="0"/>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46</a:t>
            </a:fld>
            <a:endParaRPr lang="nl-NL"/>
          </a:p>
        </p:txBody>
      </p:sp>
      <p:sp>
        <p:nvSpPr>
          <p:cNvPr id="5" name="Tijdelijke aanduiding voor datum 4">
            <a:extLst>
              <a:ext uri="{FF2B5EF4-FFF2-40B4-BE49-F238E27FC236}">
                <a16:creationId xmlns:a16="http://schemas.microsoft.com/office/drawing/2014/main" id="{40207436-3F9D-0B25-D602-776F44F7392E}"/>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22974742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Versie ISCC toevoegen in de link.</a:t>
            </a:r>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54</a:t>
            </a:fld>
            <a:endParaRPr lang="nl-NL"/>
          </a:p>
        </p:txBody>
      </p:sp>
      <p:sp>
        <p:nvSpPr>
          <p:cNvPr id="5" name="Tijdelijke aanduiding voor datum 4">
            <a:extLst>
              <a:ext uri="{FF2B5EF4-FFF2-40B4-BE49-F238E27FC236}">
                <a16:creationId xmlns:a16="http://schemas.microsoft.com/office/drawing/2014/main" id="{948E22A8-235F-92FE-7DC7-B779B860CA87}"/>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1606812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16</a:t>
            </a:fld>
            <a:endParaRPr lang="nl-NL"/>
          </a:p>
        </p:txBody>
      </p:sp>
      <p:sp>
        <p:nvSpPr>
          <p:cNvPr id="5" name="Tijdelijke aanduiding voor datum 4">
            <a:extLst>
              <a:ext uri="{FF2B5EF4-FFF2-40B4-BE49-F238E27FC236}">
                <a16:creationId xmlns:a16="http://schemas.microsoft.com/office/drawing/2014/main" id="{28844DD9-7FBD-92F4-FC2A-10F2AD38EA4A}"/>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1907806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Excl. 4,6 gr CO2/MJ bij inzet in vervoer</a:t>
            </a:r>
          </a:p>
          <a:p>
            <a:endParaRPr lang="nl-NL"/>
          </a:p>
          <a:p>
            <a:pPr algn="l"/>
            <a:r>
              <a:rPr lang="en-US">
                <a:solidFill>
                  <a:srgbClr val="000000"/>
                </a:solidFill>
                <a:latin typeface="EUAlbertina"/>
              </a:rPr>
              <a:t>Close storage means that the digestate resulting from the digestion process is stored in a gas‑tight tank and that the additional</a:t>
            </a:r>
          </a:p>
          <a:p>
            <a:pPr algn="l"/>
            <a:r>
              <a:rPr lang="en-US">
                <a:solidFill>
                  <a:srgbClr val="000000"/>
                </a:solidFill>
                <a:latin typeface="EUAlbertina"/>
              </a:rPr>
              <a:t>biogas released during storage is considered to be recovered for production of additional electricity or biomethane. No greenhouse</a:t>
            </a:r>
          </a:p>
          <a:p>
            <a:pPr algn="l"/>
            <a:r>
              <a:rPr lang="en-US">
                <a:solidFill>
                  <a:srgbClr val="000000"/>
                </a:solidFill>
                <a:latin typeface="EUAlbertina"/>
              </a:rPr>
              <a:t>gas emissions are included in that process.</a:t>
            </a:r>
          </a:p>
          <a:p>
            <a:endParaRPr lang="nl-NL"/>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18</a:t>
            </a:fld>
            <a:endParaRPr lang="nl-NL"/>
          </a:p>
        </p:txBody>
      </p:sp>
      <p:sp>
        <p:nvSpPr>
          <p:cNvPr id="5" name="Tijdelijke aanduiding voor datum 4">
            <a:extLst>
              <a:ext uri="{FF2B5EF4-FFF2-40B4-BE49-F238E27FC236}">
                <a16:creationId xmlns:a16="http://schemas.microsoft.com/office/drawing/2014/main" id="{7ECE83FC-7A4D-FA2B-CC78-6F5351F41526}"/>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3432100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Wanneer gesloten digestaat, aantoonbaar gasdicht opgeslagen of een verblijftijd in de vergister die zo lang is dat aangetoond kan worden dat er nagenoeg geen emissie meer uit digestaat plaatsvindt (90 dagen).</a:t>
            </a:r>
          </a:p>
          <a:p>
            <a:endParaRPr lang="nl-NL"/>
          </a:p>
          <a:p>
            <a:pPr algn="l"/>
            <a:r>
              <a:rPr lang="en-US" sz="1700">
                <a:solidFill>
                  <a:srgbClr val="000000"/>
                </a:solidFill>
                <a:latin typeface="EUAlbertina"/>
              </a:rPr>
              <a:t>Close storage means that the digestate resulting from the digestion process is stored in a gas‑tight tank and that the additional</a:t>
            </a:r>
          </a:p>
          <a:p>
            <a:pPr algn="l"/>
            <a:r>
              <a:rPr lang="en-US" sz="1700">
                <a:solidFill>
                  <a:srgbClr val="000000"/>
                </a:solidFill>
                <a:latin typeface="EUAlbertina"/>
              </a:rPr>
              <a:t>biogas released during storage is considered to be recovered for production of additional electricity or biomethane. No greenhouse</a:t>
            </a:r>
          </a:p>
          <a:p>
            <a:pPr algn="l"/>
            <a:r>
              <a:rPr lang="en-US" sz="1700">
                <a:solidFill>
                  <a:srgbClr val="000000"/>
                </a:solidFill>
                <a:latin typeface="EUAlbertina"/>
              </a:rPr>
              <a:t>gas emissions are included in that process.</a:t>
            </a:r>
          </a:p>
          <a:p>
            <a:endParaRPr lang="nl-NL"/>
          </a:p>
          <a:p>
            <a:r>
              <a:rPr lang="nl-NL"/>
              <a:t>Fakkel = off gas </a:t>
            </a:r>
            <a:r>
              <a:rPr lang="nl-NL" err="1"/>
              <a:t>combustion</a:t>
            </a:r>
            <a:endParaRPr lang="nl-NL"/>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19</a:t>
            </a:fld>
            <a:endParaRPr lang="nl-NL"/>
          </a:p>
        </p:txBody>
      </p:sp>
      <p:sp>
        <p:nvSpPr>
          <p:cNvPr id="5" name="Tijdelijke aanduiding voor datum 4">
            <a:extLst>
              <a:ext uri="{FF2B5EF4-FFF2-40B4-BE49-F238E27FC236}">
                <a16:creationId xmlns:a16="http://schemas.microsoft.com/office/drawing/2014/main" id="{93FE8EF2-4430-7B63-3DE6-FA8B30255A02}"/>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2323153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NTA8080 dan is gebruik maken van de </a:t>
            </a:r>
            <a:r>
              <a:rPr lang="nl-NL" err="1"/>
              <a:t>Biograce</a:t>
            </a:r>
            <a:r>
              <a:rPr lang="nl-NL"/>
              <a:t> II toegestaan wel dienen dan aanpassingen gedaan te worden. Voor ISCC is dit niet toegestaan.</a:t>
            </a:r>
            <a:br>
              <a:rPr lang="nl-NL"/>
            </a:br>
            <a:r>
              <a:rPr lang="nl-NL"/>
              <a:t>De actuele berekening is voor ISCC en NTA 8080 gelijk. De emissiefactoren welke gebruikt worden kunnen verschillen.</a:t>
            </a:r>
          </a:p>
          <a:p>
            <a:endParaRPr lang="nl-NL"/>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20</a:t>
            </a:fld>
            <a:endParaRPr lang="nl-NL"/>
          </a:p>
        </p:txBody>
      </p:sp>
      <p:sp>
        <p:nvSpPr>
          <p:cNvPr id="5" name="Tijdelijke aanduiding voor datum 4">
            <a:extLst>
              <a:ext uri="{FF2B5EF4-FFF2-40B4-BE49-F238E27FC236}">
                <a16:creationId xmlns:a16="http://schemas.microsoft.com/office/drawing/2014/main" id="{76373E03-5B57-2434-AC4C-115241F5E751}"/>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1803262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22</a:t>
            </a:fld>
            <a:endParaRPr lang="nl-NL"/>
          </a:p>
        </p:txBody>
      </p:sp>
      <p:sp>
        <p:nvSpPr>
          <p:cNvPr id="5" name="Tijdelijke aanduiding voor datum 4">
            <a:extLst>
              <a:ext uri="{FF2B5EF4-FFF2-40B4-BE49-F238E27FC236}">
                <a16:creationId xmlns:a16="http://schemas.microsoft.com/office/drawing/2014/main" id="{5E5EC4EE-89ED-04BA-027D-D95B8E75F9C8}"/>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1881003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Scope tekenen van voorbeeld installatie</a:t>
            </a:r>
          </a:p>
        </p:txBody>
      </p:sp>
      <p:sp>
        <p:nvSpPr>
          <p:cNvPr id="4" name="Tijdelijke aanduiding voor dianummer 3"/>
          <p:cNvSpPr>
            <a:spLocks noGrp="1"/>
          </p:cNvSpPr>
          <p:nvPr>
            <p:ph type="sldNum" sz="quarter" idx="5"/>
          </p:nvPr>
        </p:nvSpPr>
        <p:spPr/>
        <p:txBody>
          <a:bodyPr/>
          <a:lstStyle/>
          <a:p>
            <a:fld id="{774F82B2-CE80-204A-AF5A-F4DEDCDEBA7A}" type="slidenum">
              <a:rPr lang="nl-NL" smtClean="0"/>
              <a:t>23</a:t>
            </a:fld>
            <a:endParaRPr lang="nl-NL"/>
          </a:p>
        </p:txBody>
      </p:sp>
      <p:sp>
        <p:nvSpPr>
          <p:cNvPr id="5" name="Tijdelijke aanduiding voor datum 4">
            <a:extLst>
              <a:ext uri="{FF2B5EF4-FFF2-40B4-BE49-F238E27FC236}">
                <a16:creationId xmlns:a16="http://schemas.microsoft.com/office/drawing/2014/main" id="{0A9984EE-5066-C70A-BEF6-308D904767E4}"/>
              </a:ext>
            </a:extLst>
          </p:cNvPr>
          <p:cNvSpPr>
            <a:spLocks noGrp="1"/>
          </p:cNvSpPr>
          <p:nvPr>
            <p:ph type="dt" idx="1"/>
          </p:nvPr>
        </p:nvSpPr>
        <p:spPr/>
        <p:txBody>
          <a:bodyPr/>
          <a:lstStyle/>
          <a:p>
            <a:r>
              <a:rPr lang="nl-NL"/>
              <a:t>01-02-2024</a:t>
            </a:r>
          </a:p>
        </p:txBody>
      </p:sp>
    </p:spTree>
    <p:extLst>
      <p:ext uri="{BB962C8B-B14F-4D97-AF65-F5344CB8AC3E}">
        <p14:creationId xmlns:p14="http://schemas.microsoft.com/office/powerpoint/2010/main" val="27761433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 dia | eerst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8DA35D-FE73-534D-BE5F-8B61563ED9AB}"/>
              </a:ext>
            </a:extLst>
          </p:cNvPr>
          <p:cNvSpPr>
            <a:spLocks noGrp="1"/>
          </p:cNvSpPr>
          <p:nvPr>
            <p:ph type="ctrTitle" hasCustomPrompt="1"/>
          </p:nvPr>
        </p:nvSpPr>
        <p:spPr>
          <a:xfrm>
            <a:off x="315948" y="921275"/>
            <a:ext cx="6614242" cy="2350147"/>
          </a:xfrm>
        </p:spPr>
        <p:txBody>
          <a:bodyPr anchor="b">
            <a:normAutofit/>
          </a:bodyPr>
          <a:lstStyle>
            <a:lvl1pPr algn="l">
              <a:defRPr lang="nl-NL" sz="4800" b="1" i="0" smtClean="0">
                <a:solidFill>
                  <a:srgbClr val="575756"/>
                </a:solidFill>
                <a:effectLst/>
                <a:latin typeface="Calibri" panose="020F0502020204030204" pitchFamily="34" charset="0"/>
                <a:cs typeface="Calibri" panose="020F0502020204030204" pitchFamily="34" charset="0"/>
              </a:defRPr>
            </a:lvl1pPr>
          </a:lstStyle>
          <a:p>
            <a:r>
              <a:rPr lang="nl-NL" b="1">
                <a:solidFill>
                  <a:srgbClr val="575756"/>
                </a:solidFill>
                <a:effectLst/>
                <a:latin typeface="Calibri" panose="020F0502020204030204" pitchFamily="34" charset="0"/>
              </a:rPr>
              <a:t>Dit is de titel van </a:t>
            </a:r>
            <a:br>
              <a:rPr lang="nl-NL" b="1">
                <a:solidFill>
                  <a:srgbClr val="575756"/>
                </a:solidFill>
                <a:effectLst/>
                <a:latin typeface="Calibri" panose="020F0502020204030204" pitchFamily="34" charset="0"/>
              </a:rPr>
            </a:br>
            <a:r>
              <a:rPr lang="nl-NL" b="1">
                <a:solidFill>
                  <a:srgbClr val="575756"/>
                </a:solidFill>
                <a:effectLst/>
                <a:latin typeface="Calibri" panose="020F0502020204030204" pitchFamily="34" charset="0"/>
              </a:rPr>
              <a:t>de presentatie</a:t>
            </a:r>
            <a:endParaRPr lang="nl-NL">
              <a:solidFill>
                <a:srgbClr val="575756"/>
              </a:solidFill>
              <a:effectLst/>
              <a:latin typeface="Calibri" panose="020F0502020204030204" pitchFamily="34" charset="0"/>
            </a:endParaRPr>
          </a:p>
        </p:txBody>
      </p:sp>
      <p:sp>
        <p:nvSpPr>
          <p:cNvPr id="3" name="Ondertitel 2">
            <a:extLst>
              <a:ext uri="{FF2B5EF4-FFF2-40B4-BE49-F238E27FC236}">
                <a16:creationId xmlns:a16="http://schemas.microsoft.com/office/drawing/2014/main" id="{A18D3587-DD92-B34B-BFCE-6B5DE2A7DED9}"/>
              </a:ext>
            </a:extLst>
          </p:cNvPr>
          <p:cNvSpPr>
            <a:spLocks noGrp="1"/>
          </p:cNvSpPr>
          <p:nvPr>
            <p:ph type="subTitle" idx="1" hasCustomPrompt="1"/>
          </p:nvPr>
        </p:nvSpPr>
        <p:spPr>
          <a:xfrm>
            <a:off x="315948" y="3412981"/>
            <a:ext cx="6614242" cy="1997792"/>
          </a:xfrm>
        </p:spPr>
        <p:txBody>
          <a:bodyPr>
            <a:normAutofit/>
          </a:bodyPr>
          <a:lstStyle>
            <a:lvl1pPr marL="0" indent="0" algn="l">
              <a:buNone/>
              <a:defRPr sz="2800" b="1">
                <a:solidFill>
                  <a:srgbClr val="ED710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Dit is een ondertitel</a:t>
            </a:r>
          </a:p>
        </p:txBody>
      </p:sp>
    </p:spTree>
    <p:extLst>
      <p:ext uri="{BB962C8B-B14F-4D97-AF65-F5344CB8AC3E}">
        <p14:creationId xmlns:p14="http://schemas.microsoft.com/office/powerpoint/2010/main" val="2614650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 dia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8EB993-A395-4042-8DFF-C90F62E3DF20}"/>
              </a:ext>
            </a:extLst>
          </p:cNvPr>
          <p:cNvSpPr>
            <a:spLocks noGrp="1"/>
          </p:cNvSpPr>
          <p:nvPr>
            <p:ph type="title" hasCustomPrompt="1"/>
          </p:nvPr>
        </p:nvSpPr>
        <p:spPr>
          <a:xfrm>
            <a:off x="322562" y="817732"/>
            <a:ext cx="9130108" cy="555626"/>
          </a:xfrm>
        </p:spPr>
        <p:txBody>
          <a:bodyPr/>
          <a:lstStyle>
            <a:lvl1pPr>
              <a:defRPr b="1" i="0">
                <a:solidFill>
                  <a:srgbClr val="575756"/>
                </a:solidFill>
                <a:latin typeface="Calibri" panose="020F0502020204030204" pitchFamily="34" charset="0"/>
                <a:cs typeface="Calibri" panose="020F0502020204030204" pitchFamily="34" charset="0"/>
              </a:defRPr>
            </a:lvl1pPr>
          </a:lstStyle>
          <a:p>
            <a:r>
              <a:rPr lang="nl-NL"/>
              <a:t>Dit is de titel van een slide</a:t>
            </a:r>
          </a:p>
        </p:txBody>
      </p:sp>
      <p:sp>
        <p:nvSpPr>
          <p:cNvPr id="8" name="Tijdelijke aanduiding voor tekst 7">
            <a:extLst>
              <a:ext uri="{FF2B5EF4-FFF2-40B4-BE49-F238E27FC236}">
                <a16:creationId xmlns:a16="http://schemas.microsoft.com/office/drawing/2014/main" id="{C79E018C-2DE6-A949-8196-2DCE539472D6}"/>
              </a:ext>
            </a:extLst>
          </p:cNvPr>
          <p:cNvSpPr>
            <a:spLocks noGrp="1"/>
          </p:cNvSpPr>
          <p:nvPr>
            <p:ph type="body" sz="quarter" idx="13" hasCustomPrompt="1"/>
          </p:nvPr>
        </p:nvSpPr>
        <p:spPr>
          <a:xfrm>
            <a:off x="322562" y="1430147"/>
            <a:ext cx="9130108" cy="384903"/>
          </a:xfrm>
        </p:spPr>
        <p:txBody>
          <a:bodyPr/>
          <a:lstStyle>
            <a:lvl1pPr marL="0" indent="0">
              <a:buNone/>
              <a:defRPr b="1">
                <a:solidFill>
                  <a:srgbClr val="ED7103"/>
                </a:solidFill>
              </a:defRPr>
            </a:lvl1pPr>
          </a:lstStyle>
          <a:p>
            <a:pPr lvl="0"/>
            <a:r>
              <a:rPr lang="nl-NL"/>
              <a:t>Dit is een ondertitel</a:t>
            </a:r>
          </a:p>
        </p:txBody>
      </p:sp>
      <p:sp>
        <p:nvSpPr>
          <p:cNvPr id="10" name="Tijdelijke aanduiding voor tekst 9">
            <a:extLst>
              <a:ext uri="{FF2B5EF4-FFF2-40B4-BE49-F238E27FC236}">
                <a16:creationId xmlns:a16="http://schemas.microsoft.com/office/drawing/2014/main" id="{61C1F303-EA54-D640-9932-BBD18AD44554}"/>
              </a:ext>
            </a:extLst>
          </p:cNvPr>
          <p:cNvSpPr>
            <a:spLocks noGrp="1"/>
          </p:cNvSpPr>
          <p:nvPr>
            <p:ph type="body" sz="quarter" idx="14" hasCustomPrompt="1"/>
          </p:nvPr>
        </p:nvSpPr>
        <p:spPr>
          <a:xfrm>
            <a:off x="322561" y="2034984"/>
            <a:ext cx="9130823" cy="361642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rgbClr val="575756"/>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Dit is de bodytekst </a:t>
            </a:r>
          </a:p>
          <a:p>
            <a:pPr lvl="0"/>
            <a:endParaRPr lang="nl-NL"/>
          </a:p>
        </p:txBody>
      </p:sp>
    </p:spTree>
    <p:extLst>
      <p:ext uri="{BB962C8B-B14F-4D97-AF65-F5344CB8AC3E}">
        <p14:creationId xmlns:p14="http://schemas.microsoft.com/office/powerpoint/2010/main" val="2286962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0770CCE-4AE3-0945-A8B9-515CD97D226A}"/>
              </a:ext>
            </a:extLst>
          </p:cNvPr>
          <p:cNvSpPr>
            <a:spLocks noGrp="1"/>
          </p:cNvSpPr>
          <p:nvPr>
            <p:ph type="pic" sz="quarter" idx="10" hasCustomPrompt="1"/>
          </p:nvPr>
        </p:nvSpPr>
        <p:spPr>
          <a:xfrm>
            <a:off x="7205196" y="-89377"/>
            <a:ext cx="5018576" cy="6098292"/>
          </a:xfrm>
          <a:custGeom>
            <a:avLst/>
            <a:gdLst>
              <a:gd name="connsiteX0" fmla="*/ 0 w 4358559"/>
              <a:gd name="connsiteY0" fmla="*/ 0 h 6002039"/>
              <a:gd name="connsiteX1" fmla="*/ 4358559 w 4358559"/>
              <a:gd name="connsiteY1" fmla="*/ 0 h 6002039"/>
              <a:gd name="connsiteX2" fmla="*/ 4358559 w 4358559"/>
              <a:gd name="connsiteY2" fmla="*/ 6002039 h 6002039"/>
              <a:gd name="connsiteX3" fmla="*/ 0 w 4358559"/>
              <a:gd name="connsiteY3" fmla="*/ 6002039 h 6002039"/>
              <a:gd name="connsiteX4" fmla="*/ 0 w 4358559"/>
              <a:gd name="connsiteY4" fmla="*/ 0 h 6002039"/>
              <a:gd name="connsiteX0" fmla="*/ 0 w 5052953"/>
              <a:gd name="connsiteY0" fmla="*/ 0 h 6002039"/>
              <a:gd name="connsiteX1" fmla="*/ 5052953 w 5052953"/>
              <a:gd name="connsiteY1" fmla="*/ 0 h 6002039"/>
              <a:gd name="connsiteX2" fmla="*/ 5052953 w 5052953"/>
              <a:gd name="connsiteY2" fmla="*/ 6002039 h 6002039"/>
              <a:gd name="connsiteX3" fmla="*/ 694394 w 5052953"/>
              <a:gd name="connsiteY3" fmla="*/ 6002039 h 6002039"/>
              <a:gd name="connsiteX4" fmla="*/ 0 w 5052953"/>
              <a:gd name="connsiteY4" fmla="*/ 0 h 6002039"/>
              <a:gd name="connsiteX0" fmla="*/ 0 w 5052953"/>
              <a:gd name="connsiteY0" fmla="*/ 0 h 6002039"/>
              <a:gd name="connsiteX1" fmla="*/ 5052953 w 5052953"/>
              <a:gd name="connsiteY1" fmla="*/ 0 h 6002039"/>
              <a:gd name="connsiteX2" fmla="*/ 5052953 w 5052953"/>
              <a:gd name="connsiteY2" fmla="*/ 6002039 h 6002039"/>
              <a:gd name="connsiteX3" fmla="*/ 673768 w 5052953"/>
              <a:gd name="connsiteY3" fmla="*/ 6002039 h 6002039"/>
              <a:gd name="connsiteX4" fmla="*/ 0 w 5052953"/>
              <a:gd name="connsiteY4" fmla="*/ 0 h 6002039"/>
              <a:gd name="connsiteX0" fmla="*/ 0 w 5052953"/>
              <a:gd name="connsiteY0" fmla="*/ 0 h 6002039"/>
              <a:gd name="connsiteX1" fmla="*/ 5052953 w 5052953"/>
              <a:gd name="connsiteY1" fmla="*/ 0 h 6002039"/>
              <a:gd name="connsiteX2" fmla="*/ 4970451 w 5052953"/>
              <a:gd name="connsiteY2" fmla="*/ 6002039 h 6002039"/>
              <a:gd name="connsiteX3" fmla="*/ 673768 w 5052953"/>
              <a:gd name="connsiteY3" fmla="*/ 6002039 h 6002039"/>
              <a:gd name="connsiteX4" fmla="*/ 0 w 5052953"/>
              <a:gd name="connsiteY4" fmla="*/ 0 h 6002039"/>
              <a:gd name="connsiteX0" fmla="*/ 0 w 4984201"/>
              <a:gd name="connsiteY0" fmla="*/ 6875 h 6008914"/>
              <a:gd name="connsiteX1" fmla="*/ 4984201 w 4984201"/>
              <a:gd name="connsiteY1" fmla="*/ 0 h 6008914"/>
              <a:gd name="connsiteX2" fmla="*/ 4970451 w 4984201"/>
              <a:gd name="connsiteY2" fmla="*/ 6008914 h 6008914"/>
              <a:gd name="connsiteX3" fmla="*/ 673768 w 4984201"/>
              <a:gd name="connsiteY3" fmla="*/ 6008914 h 6008914"/>
              <a:gd name="connsiteX4" fmla="*/ 0 w 4984201"/>
              <a:gd name="connsiteY4" fmla="*/ 6875 h 6008914"/>
              <a:gd name="connsiteX0" fmla="*/ 0 w 4985523"/>
              <a:gd name="connsiteY0" fmla="*/ 6875 h 6008914"/>
              <a:gd name="connsiteX1" fmla="*/ 4984201 w 4985523"/>
              <a:gd name="connsiteY1" fmla="*/ 0 h 6008914"/>
              <a:gd name="connsiteX2" fmla="*/ 4984201 w 4985523"/>
              <a:gd name="connsiteY2" fmla="*/ 6002039 h 6008914"/>
              <a:gd name="connsiteX3" fmla="*/ 673768 w 4985523"/>
              <a:gd name="connsiteY3" fmla="*/ 6008914 h 6008914"/>
              <a:gd name="connsiteX4" fmla="*/ 0 w 4985523"/>
              <a:gd name="connsiteY4" fmla="*/ 6875 h 6008914"/>
              <a:gd name="connsiteX0" fmla="*/ 0 w 4997951"/>
              <a:gd name="connsiteY0" fmla="*/ 0 h 6002039"/>
              <a:gd name="connsiteX1" fmla="*/ 4997951 w 4997951"/>
              <a:gd name="connsiteY1" fmla="*/ 0 h 6002039"/>
              <a:gd name="connsiteX2" fmla="*/ 4984201 w 4997951"/>
              <a:gd name="connsiteY2" fmla="*/ 5995164 h 6002039"/>
              <a:gd name="connsiteX3" fmla="*/ 673768 w 4997951"/>
              <a:gd name="connsiteY3" fmla="*/ 6002039 h 6002039"/>
              <a:gd name="connsiteX4" fmla="*/ 0 w 4997951"/>
              <a:gd name="connsiteY4" fmla="*/ 0 h 6002039"/>
              <a:gd name="connsiteX0" fmla="*/ 0 w 5005659"/>
              <a:gd name="connsiteY0" fmla="*/ 0 h 6008914"/>
              <a:gd name="connsiteX1" fmla="*/ 4997951 w 5005659"/>
              <a:gd name="connsiteY1" fmla="*/ 0 h 6008914"/>
              <a:gd name="connsiteX2" fmla="*/ 5004827 w 5005659"/>
              <a:gd name="connsiteY2" fmla="*/ 6008914 h 6008914"/>
              <a:gd name="connsiteX3" fmla="*/ 673768 w 5005659"/>
              <a:gd name="connsiteY3" fmla="*/ 6002039 h 6008914"/>
              <a:gd name="connsiteX4" fmla="*/ 0 w 5005659"/>
              <a:gd name="connsiteY4" fmla="*/ 0 h 6008914"/>
              <a:gd name="connsiteX0" fmla="*/ 0 w 5012534"/>
              <a:gd name="connsiteY0" fmla="*/ 0 h 6098292"/>
              <a:gd name="connsiteX1" fmla="*/ 5004826 w 5012534"/>
              <a:gd name="connsiteY1" fmla="*/ 89378 h 6098292"/>
              <a:gd name="connsiteX2" fmla="*/ 5011702 w 5012534"/>
              <a:gd name="connsiteY2" fmla="*/ 6098292 h 6098292"/>
              <a:gd name="connsiteX3" fmla="*/ 680643 w 5012534"/>
              <a:gd name="connsiteY3" fmla="*/ 6091417 h 6098292"/>
              <a:gd name="connsiteX4" fmla="*/ 0 w 5012534"/>
              <a:gd name="connsiteY4" fmla="*/ 0 h 6098292"/>
              <a:gd name="connsiteX0" fmla="*/ 0 w 5025451"/>
              <a:gd name="connsiteY0" fmla="*/ 0 h 6098292"/>
              <a:gd name="connsiteX1" fmla="*/ 5025451 w 5025451"/>
              <a:gd name="connsiteY1" fmla="*/ 6876 h 6098292"/>
              <a:gd name="connsiteX2" fmla="*/ 5011702 w 5025451"/>
              <a:gd name="connsiteY2" fmla="*/ 6098292 h 6098292"/>
              <a:gd name="connsiteX3" fmla="*/ 680643 w 5025451"/>
              <a:gd name="connsiteY3" fmla="*/ 6091417 h 6098292"/>
              <a:gd name="connsiteX4" fmla="*/ 0 w 5025451"/>
              <a:gd name="connsiteY4" fmla="*/ 0 h 6098292"/>
              <a:gd name="connsiteX0" fmla="*/ 0 w 5018576"/>
              <a:gd name="connsiteY0" fmla="*/ 0 h 6098292"/>
              <a:gd name="connsiteX1" fmla="*/ 5018576 w 5018576"/>
              <a:gd name="connsiteY1" fmla="*/ 13751 h 6098292"/>
              <a:gd name="connsiteX2" fmla="*/ 5011702 w 5018576"/>
              <a:gd name="connsiteY2" fmla="*/ 6098292 h 6098292"/>
              <a:gd name="connsiteX3" fmla="*/ 680643 w 5018576"/>
              <a:gd name="connsiteY3" fmla="*/ 6091417 h 6098292"/>
              <a:gd name="connsiteX4" fmla="*/ 0 w 5018576"/>
              <a:gd name="connsiteY4" fmla="*/ 0 h 6098292"/>
              <a:gd name="connsiteX0" fmla="*/ 0 w 5018576"/>
              <a:gd name="connsiteY0" fmla="*/ 0 h 6098292"/>
              <a:gd name="connsiteX1" fmla="*/ 5018576 w 5018576"/>
              <a:gd name="connsiteY1" fmla="*/ 0 h 6098292"/>
              <a:gd name="connsiteX2" fmla="*/ 5011702 w 5018576"/>
              <a:gd name="connsiteY2" fmla="*/ 6098292 h 6098292"/>
              <a:gd name="connsiteX3" fmla="*/ 680643 w 5018576"/>
              <a:gd name="connsiteY3" fmla="*/ 6091417 h 6098292"/>
              <a:gd name="connsiteX4" fmla="*/ 0 w 5018576"/>
              <a:gd name="connsiteY4" fmla="*/ 0 h 6098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8576" h="6098292">
                <a:moveTo>
                  <a:pt x="0" y="0"/>
                </a:moveTo>
                <a:lnTo>
                  <a:pt x="5018576" y="0"/>
                </a:lnTo>
                <a:cubicBezTo>
                  <a:pt x="5013993" y="2002971"/>
                  <a:pt x="5016285" y="4095321"/>
                  <a:pt x="5011702" y="6098292"/>
                </a:cubicBezTo>
                <a:lnTo>
                  <a:pt x="680643" y="6091417"/>
                </a:lnTo>
                <a:lnTo>
                  <a:pt x="0" y="0"/>
                </a:lnTo>
                <a:close/>
              </a:path>
            </a:pathLst>
          </a:custGeom>
        </p:spPr>
        <p:txBody>
          <a:bodyPr/>
          <a:lstStyle/>
          <a:p>
            <a:r>
              <a:rPr lang="nl-NL"/>
              <a:t>Plaats hier een afbeelding </a:t>
            </a:r>
          </a:p>
        </p:txBody>
      </p:sp>
      <p:sp>
        <p:nvSpPr>
          <p:cNvPr id="2" name="Titel 1">
            <a:extLst>
              <a:ext uri="{FF2B5EF4-FFF2-40B4-BE49-F238E27FC236}">
                <a16:creationId xmlns:a16="http://schemas.microsoft.com/office/drawing/2014/main" id="{4BF64FA4-1814-F84B-8CF9-667F93017E12}"/>
              </a:ext>
            </a:extLst>
          </p:cNvPr>
          <p:cNvSpPr>
            <a:spLocks noGrp="1"/>
          </p:cNvSpPr>
          <p:nvPr>
            <p:ph type="title" hasCustomPrompt="1"/>
          </p:nvPr>
        </p:nvSpPr>
        <p:spPr>
          <a:xfrm>
            <a:off x="312225" y="2133996"/>
            <a:ext cx="6455849" cy="1475516"/>
          </a:xfrm>
        </p:spPr>
        <p:txBody>
          <a:bodyPr anchor="b">
            <a:normAutofit/>
          </a:bodyPr>
          <a:lstStyle>
            <a:lvl1pPr>
              <a:defRPr sz="4800" b="1" i="0">
                <a:solidFill>
                  <a:srgbClr val="575756"/>
                </a:solidFill>
                <a:latin typeface="Calibri" panose="020F0502020204030204" pitchFamily="34" charset="0"/>
                <a:cs typeface="Calibri" panose="020F0502020204030204" pitchFamily="34" charset="0"/>
              </a:defRPr>
            </a:lvl1pPr>
          </a:lstStyle>
          <a:p>
            <a:r>
              <a:rPr lang="nl-NL"/>
              <a:t>Dit is de titel pagina </a:t>
            </a:r>
            <a:br>
              <a:rPr lang="nl-NL"/>
            </a:br>
            <a:r>
              <a:rPr lang="nl-NL"/>
              <a:t>van een presentatie</a:t>
            </a:r>
          </a:p>
        </p:txBody>
      </p:sp>
      <p:sp>
        <p:nvSpPr>
          <p:cNvPr id="3" name="Tijdelijke aanduiding voor tekst 2">
            <a:extLst>
              <a:ext uri="{FF2B5EF4-FFF2-40B4-BE49-F238E27FC236}">
                <a16:creationId xmlns:a16="http://schemas.microsoft.com/office/drawing/2014/main" id="{5E380CE3-A640-BF42-AE4F-BD0C934CEB76}"/>
              </a:ext>
            </a:extLst>
          </p:cNvPr>
          <p:cNvSpPr>
            <a:spLocks noGrp="1"/>
          </p:cNvSpPr>
          <p:nvPr>
            <p:ph type="body" idx="1" hasCustomPrompt="1"/>
          </p:nvPr>
        </p:nvSpPr>
        <p:spPr>
          <a:xfrm>
            <a:off x="312225" y="3695690"/>
            <a:ext cx="6455849" cy="786934"/>
          </a:xfrm>
        </p:spPr>
        <p:txBody>
          <a:bodyPr>
            <a:normAutofit/>
          </a:bodyPr>
          <a:lstStyle>
            <a:lvl1pPr marL="0" indent="0">
              <a:buNone/>
              <a:defRPr sz="2800" b="1" i="0">
                <a:solidFill>
                  <a:schemeClr val="bg1"/>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Dit is een ondertitel</a:t>
            </a:r>
          </a:p>
        </p:txBody>
      </p:sp>
    </p:spTree>
    <p:extLst>
      <p:ext uri="{BB962C8B-B14F-4D97-AF65-F5344CB8AC3E}">
        <p14:creationId xmlns:p14="http://schemas.microsoft.com/office/powerpoint/2010/main" val="4277490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psomming 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0912901D-5C9C-8E43-B76E-B7D639C7FC46}"/>
              </a:ext>
            </a:extLst>
          </p:cNvPr>
          <p:cNvSpPr>
            <a:spLocks noGrp="1"/>
          </p:cNvSpPr>
          <p:nvPr>
            <p:ph type="title" hasCustomPrompt="1"/>
          </p:nvPr>
        </p:nvSpPr>
        <p:spPr>
          <a:xfrm>
            <a:off x="322562" y="817732"/>
            <a:ext cx="9130108" cy="555626"/>
          </a:xfrm>
        </p:spPr>
        <p:txBody>
          <a:bodyPr/>
          <a:lstStyle>
            <a:lvl1pPr>
              <a:defRPr b="1" i="0">
                <a:solidFill>
                  <a:srgbClr val="575756"/>
                </a:solidFill>
                <a:latin typeface="Calibri" panose="020F0502020204030204" pitchFamily="34" charset="0"/>
                <a:cs typeface="Calibri" panose="020F0502020204030204" pitchFamily="34" charset="0"/>
              </a:defRPr>
            </a:lvl1pPr>
          </a:lstStyle>
          <a:p>
            <a:r>
              <a:rPr lang="nl-NL"/>
              <a:t>Dit is de titel van een slide</a:t>
            </a:r>
          </a:p>
        </p:txBody>
      </p:sp>
      <p:sp>
        <p:nvSpPr>
          <p:cNvPr id="10" name="Tijdelijke aanduiding voor tekst 7">
            <a:extLst>
              <a:ext uri="{FF2B5EF4-FFF2-40B4-BE49-F238E27FC236}">
                <a16:creationId xmlns:a16="http://schemas.microsoft.com/office/drawing/2014/main" id="{A786DD89-128D-5748-A43A-CFBDC47C6108}"/>
              </a:ext>
            </a:extLst>
          </p:cNvPr>
          <p:cNvSpPr>
            <a:spLocks noGrp="1"/>
          </p:cNvSpPr>
          <p:nvPr>
            <p:ph type="body" sz="quarter" idx="13" hasCustomPrompt="1"/>
          </p:nvPr>
        </p:nvSpPr>
        <p:spPr>
          <a:xfrm>
            <a:off x="322562" y="1430147"/>
            <a:ext cx="9130108" cy="384903"/>
          </a:xfrm>
        </p:spPr>
        <p:txBody>
          <a:bodyPr/>
          <a:lstStyle>
            <a:lvl1pPr marL="0" indent="0">
              <a:buNone/>
              <a:defRPr b="1">
                <a:solidFill>
                  <a:srgbClr val="ED7103"/>
                </a:solidFill>
              </a:defRPr>
            </a:lvl1pPr>
          </a:lstStyle>
          <a:p>
            <a:pPr lvl="0"/>
            <a:r>
              <a:rPr lang="nl-NL"/>
              <a:t>Dit is een ondertitel</a:t>
            </a:r>
          </a:p>
        </p:txBody>
      </p:sp>
      <p:sp>
        <p:nvSpPr>
          <p:cNvPr id="6" name="Tijdelijke aanduiding voor tekst 3">
            <a:extLst>
              <a:ext uri="{FF2B5EF4-FFF2-40B4-BE49-F238E27FC236}">
                <a16:creationId xmlns:a16="http://schemas.microsoft.com/office/drawing/2014/main" id="{70FC3CE6-FD4F-7148-A8B9-12299916922B}"/>
              </a:ext>
            </a:extLst>
          </p:cNvPr>
          <p:cNvSpPr>
            <a:spLocks noGrp="1"/>
          </p:cNvSpPr>
          <p:nvPr>
            <p:ph type="body" sz="quarter" idx="15" hasCustomPrompt="1"/>
          </p:nvPr>
        </p:nvSpPr>
        <p:spPr>
          <a:xfrm>
            <a:off x="322561" y="2035495"/>
            <a:ext cx="11406510" cy="3621088"/>
          </a:xfrm>
        </p:spPr>
        <p:txBody>
          <a:bodyPr>
            <a:normAutofit/>
          </a:bodyPr>
          <a:lstStyle>
            <a:lvl1pPr marL="342900" indent="-342900">
              <a:buFont typeface="Arial" panose="020B0604020202020204" pitchFamily="34" charset="0"/>
              <a:buChar char="•"/>
              <a:defRPr sz="2400">
                <a:solidFill>
                  <a:srgbClr val="575756"/>
                </a:solidFill>
                <a:latin typeface="+mn-lt"/>
              </a:defRPr>
            </a:lvl1pPr>
            <a:lvl2pPr marL="800100" indent="-342900">
              <a:buFont typeface="Arial" panose="020B0604020202020204" pitchFamily="34" charset="0"/>
              <a:buChar char="•"/>
              <a:defRPr sz="2200"/>
            </a:lvl2pPr>
            <a:lvl3pPr marL="1257300" indent="-342900">
              <a:buFont typeface="Arial" panose="020B0604020202020204" pitchFamily="34" charset="0"/>
              <a:buChar char="•"/>
              <a:defRPr sz="2000"/>
            </a:lvl3pPr>
          </a:lstStyle>
          <a:p>
            <a:pPr lvl="0"/>
            <a:r>
              <a:rPr lang="nl-NL"/>
              <a:t>Dit is een opsomming</a:t>
            </a:r>
          </a:p>
          <a:p>
            <a:pPr lvl="1"/>
            <a:r>
              <a:rPr lang="nl-NL"/>
              <a:t>Dit is een opsomming</a:t>
            </a:r>
          </a:p>
          <a:p>
            <a:pPr lvl="2"/>
            <a:r>
              <a:rPr lang="nl-NL"/>
              <a:t>Dit is een opsomming</a:t>
            </a:r>
          </a:p>
        </p:txBody>
      </p:sp>
    </p:spTree>
    <p:extLst>
      <p:ext uri="{BB962C8B-B14F-4D97-AF65-F5344CB8AC3E}">
        <p14:creationId xmlns:p14="http://schemas.microsoft.com/office/powerpoint/2010/main" val="691647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Opsomming dia met subkopj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0912901D-5C9C-8E43-B76E-B7D639C7FC46}"/>
              </a:ext>
            </a:extLst>
          </p:cNvPr>
          <p:cNvSpPr>
            <a:spLocks noGrp="1"/>
          </p:cNvSpPr>
          <p:nvPr>
            <p:ph type="title" hasCustomPrompt="1"/>
          </p:nvPr>
        </p:nvSpPr>
        <p:spPr>
          <a:xfrm>
            <a:off x="322562" y="817732"/>
            <a:ext cx="9130108" cy="555626"/>
          </a:xfrm>
        </p:spPr>
        <p:txBody>
          <a:bodyPr/>
          <a:lstStyle>
            <a:lvl1pPr>
              <a:defRPr b="1" i="0">
                <a:solidFill>
                  <a:srgbClr val="575756"/>
                </a:solidFill>
                <a:latin typeface="Calibri" panose="020F0502020204030204" pitchFamily="34" charset="0"/>
                <a:cs typeface="Calibri" panose="020F0502020204030204" pitchFamily="34" charset="0"/>
              </a:defRPr>
            </a:lvl1pPr>
          </a:lstStyle>
          <a:p>
            <a:r>
              <a:rPr lang="nl-NL"/>
              <a:t>Dit is de titel van een slide</a:t>
            </a:r>
          </a:p>
        </p:txBody>
      </p:sp>
      <p:sp>
        <p:nvSpPr>
          <p:cNvPr id="10" name="Tijdelijke aanduiding voor tekst 7">
            <a:extLst>
              <a:ext uri="{FF2B5EF4-FFF2-40B4-BE49-F238E27FC236}">
                <a16:creationId xmlns:a16="http://schemas.microsoft.com/office/drawing/2014/main" id="{A786DD89-128D-5748-A43A-CFBDC47C6108}"/>
              </a:ext>
            </a:extLst>
          </p:cNvPr>
          <p:cNvSpPr>
            <a:spLocks noGrp="1"/>
          </p:cNvSpPr>
          <p:nvPr>
            <p:ph type="body" sz="quarter" idx="13" hasCustomPrompt="1"/>
          </p:nvPr>
        </p:nvSpPr>
        <p:spPr>
          <a:xfrm>
            <a:off x="322562" y="1430147"/>
            <a:ext cx="9130108" cy="384903"/>
          </a:xfrm>
        </p:spPr>
        <p:txBody>
          <a:bodyPr/>
          <a:lstStyle>
            <a:lvl1pPr marL="0" indent="0">
              <a:buNone/>
              <a:defRPr b="1">
                <a:solidFill>
                  <a:srgbClr val="ED7103"/>
                </a:solidFill>
              </a:defRPr>
            </a:lvl1pPr>
          </a:lstStyle>
          <a:p>
            <a:pPr lvl="0"/>
            <a:r>
              <a:rPr lang="nl-NL"/>
              <a:t>Dit is een ondertitel</a:t>
            </a:r>
          </a:p>
        </p:txBody>
      </p:sp>
      <p:sp>
        <p:nvSpPr>
          <p:cNvPr id="3" name="Tijdelijke aanduiding voor tekst 2">
            <a:extLst>
              <a:ext uri="{FF2B5EF4-FFF2-40B4-BE49-F238E27FC236}">
                <a16:creationId xmlns:a16="http://schemas.microsoft.com/office/drawing/2014/main" id="{5EB6A743-AA7A-2648-8CEB-426420C00A56}"/>
              </a:ext>
            </a:extLst>
          </p:cNvPr>
          <p:cNvSpPr>
            <a:spLocks noGrp="1"/>
          </p:cNvSpPr>
          <p:nvPr>
            <p:ph type="body" sz="quarter" idx="15" hasCustomPrompt="1"/>
          </p:nvPr>
        </p:nvSpPr>
        <p:spPr>
          <a:xfrm>
            <a:off x="322263" y="2020888"/>
            <a:ext cx="5418519" cy="385762"/>
          </a:xfrm>
        </p:spPr>
        <p:txBody>
          <a:bodyPr>
            <a:noAutofit/>
          </a:bodyPr>
          <a:lstStyle>
            <a:lvl1pPr marL="0" indent="0">
              <a:buNone/>
              <a:defRPr sz="2400" b="1">
                <a:solidFill>
                  <a:srgbClr val="575756"/>
                </a:solidFill>
              </a:defRPr>
            </a:lvl1pPr>
          </a:lstStyle>
          <a:p>
            <a:pPr lvl="0"/>
            <a:r>
              <a:rPr lang="nl-NL"/>
              <a:t>Dit is een </a:t>
            </a:r>
            <a:r>
              <a:rPr lang="nl-NL" err="1"/>
              <a:t>subkopje</a:t>
            </a:r>
            <a:endParaRPr lang="nl-NL"/>
          </a:p>
        </p:txBody>
      </p:sp>
      <p:sp>
        <p:nvSpPr>
          <p:cNvPr id="8" name="Tijdelijke aanduiding voor tekst 2">
            <a:extLst>
              <a:ext uri="{FF2B5EF4-FFF2-40B4-BE49-F238E27FC236}">
                <a16:creationId xmlns:a16="http://schemas.microsoft.com/office/drawing/2014/main" id="{031639A2-F8A4-FC40-B9D2-954F8BDA807B}"/>
              </a:ext>
            </a:extLst>
          </p:cNvPr>
          <p:cNvSpPr>
            <a:spLocks noGrp="1"/>
          </p:cNvSpPr>
          <p:nvPr>
            <p:ph type="body" sz="quarter" idx="16" hasCustomPrompt="1"/>
          </p:nvPr>
        </p:nvSpPr>
        <p:spPr>
          <a:xfrm>
            <a:off x="6434306" y="2020888"/>
            <a:ext cx="5409732" cy="385762"/>
          </a:xfrm>
        </p:spPr>
        <p:txBody>
          <a:bodyPr>
            <a:noAutofit/>
          </a:bodyPr>
          <a:lstStyle>
            <a:lvl1pPr marL="0" indent="0">
              <a:buNone/>
              <a:defRPr sz="2400" b="1">
                <a:solidFill>
                  <a:srgbClr val="575756"/>
                </a:solidFill>
              </a:defRPr>
            </a:lvl1pPr>
          </a:lstStyle>
          <a:p>
            <a:pPr lvl="0"/>
            <a:r>
              <a:rPr lang="nl-NL"/>
              <a:t>Dit is een </a:t>
            </a:r>
            <a:r>
              <a:rPr lang="nl-NL" err="1"/>
              <a:t>subkopje</a:t>
            </a:r>
            <a:endParaRPr lang="nl-NL"/>
          </a:p>
        </p:txBody>
      </p:sp>
      <p:sp>
        <p:nvSpPr>
          <p:cNvPr id="7" name="Tijdelijke aanduiding voor tekst 3">
            <a:extLst>
              <a:ext uri="{FF2B5EF4-FFF2-40B4-BE49-F238E27FC236}">
                <a16:creationId xmlns:a16="http://schemas.microsoft.com/office/drawing/2014/main" id="{59FBCC77-20A5-F540-979C-4F2F98A09BFE}"/>
              </a:ext>
            </a:extLst>
          </p:cNvPr>
          <p:cNvSpPr>
            <a:spLocks noGrp="1"/>
          </p:cNvSpPr>
          <p:nvPr>
            <p:ph type="body" sz="quarter" idx="19" hasCustomPrompt="1"/>
          </p:nvPr>
        </p:nvSpPr>
        <p:spPr>
          <a:xfrm>
            <a:off x="322561" y="2462579"/>
            <a:ext cx="5418221" cy="3194004"/>
          </a:xfrm>
        </p:spPr>
        <p:txBody>
          <a:bodyPr>
            <a:normAutofit/>
          </a:bodyPr>
          <a:lstStyle>
            <a:lvl1pPr marL="342900" indent="-342900">
              <a:buFont typeface="Arial" panose="020B0604020202020204" pitchFamily="34" charset="0"/>
              <a:buChar char="•"/>
              <a:defRPr sz="2400">
                <a:solidFill>
                  <a:srgbClr val="575756"/>
                </a:solidFill>
                <a:latin typeface="+mn-lt"/>
              </a:defRPr>
            </a:lvl1pPr>
            <a:lvl2pPr marL="800100" indent="-342900">
              <a:buFont typeface="Arial" panose="020B0604020202020204" pitchFamily="34" charset="0"/>
              <a:buChar char="•"/>
              <a:defRPr sz="2200"/>
            </a:lvl2pPr>
            <a:lvl3pPr marL="1257300" indent="-342900">
              <a:buFont typeface="Arial" panose="020B0604020202020204" pitchFamily="34" charset="0"/>
              <a:buChar char="•"/>
              <a:defRPr sz="2000"/>
            </a:lvl3pPr>
          </a:lstStyle>
          <a:p>
            <a:pPr lvl="0"/>
            <a:r>
              <a:rPr lang="nl-NL"/>
              <a:t>Dit is een opsomming</a:t>
            </a:r>
          </a:p>
          <a:p>
            <a:pPr lvl="1"/>
            <a:r>
              <a:rPr lang="nl-NL"/>
              <a:t>Dit is een opsomming</a:t>
            </a:r>
          </a:p>
          <a:p>
            <a:pPr lvl="2"/>
            <a:r>
              <a:rPr lang="nl-NL"/>
              <a:t>Dit is een opsomming</a:t>
            </a:r>
          </a:p>
        </p:txBody>
      </p:sp>
      <p:sp>
        <p:nvSpPr>
          <p:cNvPr id="12" name="Tijdelijke aanduiding voor tekst 3">
            <a:extLst>
              <a:ext uri="{FF2B5EF4-FFF2-40B4-BE49-F238E27FC236}">
                <a16:creationId xmlns:a16="http://schemas.microsoft.com/office/drawing/2014/main" id="{13EFDEDF-3905-924B-A6A5-6F1E0D8B5603}"/>
              </a:ext>
            </a:extLst>
          </p:cNvPr>
          <p:cNvSpPr>
            <a:spLocks noGrp="1"/>
          </p:cNvSpPr>
          <p:nvPr>
            <p:ph type="body" sz="quarter" idx="20" hasCustomPrompt="1"/>
          </p:nvPr>
        </p:nvSpPr>
        <p:spPr>
          <a:xfrm>
            <a:off x="6425817" y="2462578"/>
            <a:ext cx="5418221" cy="3194004"/>
          </a:xfrm>
        </p:spPr>
        <p:txBody>
          <a:bodyPr>
            <a:normAutofit/>
          </a:bodyPr>
          <a:lstStyle>
            <a:lvl1pPr marL="342900" indent="-342900">
              <a:buFont typeface="Arial" panose="020B0604020202020204" pitchFamily="34" charset="0"/>
              <a:buChar char="•"/>
              <a:defRPr sz="2400">
                <a:solidFill>
                  <a:srgbClr val="575756"/>
                </a:solidFill>
                <a:latin typeface="+mn-lt"/>
              </a:defRPr>
            </a:lvl1pPr>
            <a:lvl2pPr marL="800100" indent="-342900">
              <a:buFont typeface="Arial" panose="020B0604020202020204" pitchFamily="34" charset="0"/>
              <a:buChar char="•"/>
              <a:defRPr sz="2200"/>
            </a:lvl2pPr>
            <a:lvl3pPr marL="1257300" indent="-342900">
              <a:buFont typeface="Arial" panose="020B0604020202020204" pitchFamily="34" charset="0"/>
              <a:buChar char="•"/>
              <a:defRPr sz="2000"/>
            </a:lvl3pPr>
          </a:lstStyle>
          <a:p>
            <a:pPr lvl="0"/>
            <a:r>
              <a:rPr lang="nl-NL"/>
              <a:t>Dit is een opsomming</a:t>
            </a:r>
          </a:p>
          <a:p>
            <a:pPr lvl="1"/>
            <a:r>
              <a:rPr lang="nl-NL"/>
              <a:t>Dit is een opsomming</a:t>
            </a:r>
          </a:p>
          <a:p>
            <a:pPr lvl="2"/>
            <a:r>
              <a:rPr lang="nl-NL"/>
              <a:t>Dit is een opsomming</a:t>
            </a:r>
          </a:p>
        </p:txBody>
      </p:sp>
    </p:spTree>
    <p:extLst>
      <p:ext uri="{BB962C8B-B14F-4D97-AF65-F5344CB8AC3E}">
        <p14:creationId xmlns:p14="http://schemas.microsoft.com/office/powerpoint/2010/main" val="3107513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en afeelding dia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46C7B160-86A4-8D47-B505-1FD9CD5EC1DE}"/>
              </a:ext>
            </a:extLst>
          </p:cNvPr>
          <p:cNvSpPr>
            <a:spLocks noGrp="1"/>
          </p:cNvSpPr>
          <p:nvPr>
            <p:ph type="title" hasCustomPrompt="1"/>
          </p:nvPr>
        </p:nvSpPr>
        <p:spPr>
          <a:xfrm>
            <a:off x="322562" y="817732"/>
            <a:ext cx="7247020" cy="555626"/>
          </a:xfrm>
        </p:spPr>
        <p:txBody>
          <a:bodyPr/>
          <a:lstStyle>
            <a:lvl1pPr>
              <a:defRPr b="1" i="0">
                <a:solidFill>
                  <a:srgbClr val="575756"/>
                </a:solidFill>
                <a:latin typeface="Calibri" panose="020F0502020204030204" pitchFamily="34" charset="0"/>
                <a:cs typeface="Calibri" panose="020F0502020204030204" pitchFamily="34" charset="0"/>
              </a:defRPr>
            </a:lvl1pPr>
          </a:lstStyle>
          <a:p>
            <a:r>
              <a:rPr lang="nl-NL"/>
              <a:t>Dit is de titel van een slide</a:t>
            </a:r>
          </a:p>
        </p:txBody>
      </p:sp>
      <p:sp>
        <p:nvSpPr>
          <p:cNvPr id="12" name="Tijdelijke aanduiding voor tekst 7">
            <a:extLst>
              <a:ext uri="{FF2B5EF4-FFF2-40B4-BE49-F238E27FC236}">
                <a16:creationId xmlns:a16="http://schemas.microsoft.com/office/drawing/2014/main" id="{B12C4074-5187-1E41-BE10-4BF7F5AE1E15}"/>
              </a:ext>
            </a:extLst>
          </p:cNvPr>
          <p:cNvSpPr>
            <a:spLocks noGrp="1"/>
          </p:cNvSpPr>
          <p:nvPr>
            <p:ph type="body" sz="quarter" idx="13" hasCustomPrompt="1"/>
          </p:nvPr>
        </p:nvSpPr>
        <p:spPr>
          <a:xfrm>
            <a:off x="322562" y="1430147"/>
            <a:ext cx="7247020" cy="384903"/>
          </a:xfrm>
        </p:spPr>
        <p:txBody>
          <a:bodyPr/>
          <a:lstStyle>
            <a:lvl1pPr marL="0" indent="0">
              <a:buNone/>
              <a:defRPr b="1">
                <a:solidFill>
                  <a:srgbClr val="ED7103"/>
                </a:solidFill>
              </a:defRPr>
            </a:lvl1pPr>
          </a:lstStyle>
          <a:p>
            <a:pPr lvl="0"/>
            <a:r>
              <a:rPr lang="nl-NL"/>
              <a:t>Dit is een ondertitel</a:t>
            </a:r>
          </a:p>
        </p:txBody>
      </p:sp>
      <p:sp>
        <p:nvSpPr>
          <p:cNvPr id="13" name="Tijdelijke aanduiding voor tekst 9">
            <a:extLst>
              <a:ext uri="{FF2B5EF4-FFF2-40B4-BE49-F238E27FC236}">
                <a16:creationId xmlns:a16="http://schemas.microsoft.com/office/drawing/2014/main" id="{382AA9D6-CE40-484B-9D27-1129DFA5F779}"/>
              </a:ext>
            </a:extLst>
          </p:cNvPr>
          <p:cNvSpPr>
            <a:spLocks noGrp="1"/>
          </p:cNvSpPr>
          <p:nvPr>
            <p:ph type="body" sz="quarter" idx="14" hasCustomPrompt="1"/>
          </p:nvPr>
        </p:nvSpPr>
        <p:spPr>
          <a:xfrm>
            <a:off x="322561" y="2034984"/>
            <a:ext cx="7247021" cy="3616421"/>
          </a:xfrm>
        </p:spPr>
        <p:txBody>
          <a:bodyPr numCol="1" spcCol="36000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rgbClr val="575756"/>
                </a:solidFill>
                <a:latin typeface="Calibri" panose="020F0502020204030204" pitchFamily="34" charset="0"/>
                <a:cs typeface="Calibri" panose="020F0502020204030204" pitchFamily="34" charset="0"/>
              </a:defRPr>
            </a:lvl1pPr>
          </a:lstStyle>
          <a:p>
            <a:pPr lvl="0"/>
            <a:r>
              <a:rPr lang="nl-NL"/>
              <a:t>Dit is de bodytekst</a:t>
            </a:r>
          </a:p>
        </p:txBody>
      </p:sp>
      <p:sp>
        <p:nvSpPr>
          <p:cNvPr id="16" name="Rechthoek 15">
            <a:extLst>
              <a:ext uri="{FF2B5EF4-FFF2-40B4-BE49-F238E27FC236}">
                <a16:creationId xmlns:a16="http://schemas.microsoft.com/office/drawing/2014/main" id="{6833F456-F132-7749-9113-4CD4B2F654E2}"/>
              </a:ext>
            </a:extLst>
          </p:cNvPr>
          <p:cNvSpPr/>
          <p:nvPr userDrawn="1"/>
        </p:nvSpPr>
        <p:spPr>
          <a:xfrm>
            <a:off x="7634341" y="-66446"/>
            <a:ext cx="5437082" cy="5109397"/>
          </a:xfrm>
          <a:custGeom>
            <a:avLst/>
            <a:gdLst>
              <a:gd name="connsiteX0" fmla="*/ 0 w 5209082"/>
              <a:gd name="connsiteY0" fmla="*/ 0 h 4377128"/>
              <a:gd name="connsiteX1" fmla="*/ 5209082 w 5209082"/>
              <a:gd name="connsiteY1" fmla="*/ 0 h 4377128"/>
              <a:gd name="connsiteX2" fmla="*/ 5209082 w 5209082"/>
              <a:gd name="connsiteY2" fmla="*/ 4377128 h 4377128"/>
              <a:gd name="connsiteX3" fmla="*/ 0 w 5209082"/>
              <a:gd name="connsiteY3" fmla="*/ 4377128 h 4377128"/>
              <a:gd name="connsiteX4" fmla="*/ 0 w 5209082"/>
              <a:gd name="connsiteY4" fmla="*/ 0 h 4377128"/>
              <a:gd name="connsiteX0" fmla="*/ 0 w 5209082"/>
              <a:gd name="connsiteY0" fmla="*/ 0 h 4691921"/>
              <a:gd name="connsiteX1" fmla="*/ 5209082 w 5209082"/>
              <a:gd name="connsiteY1" fmla="*/ 0 h 4691921"/>
              <a:gd name="connsiteX2" fmla="*/ 5209082 w 5209082"/>
              <a:gd name="connsiteY2" fmla="*/ 4377128 h 4691921"/>
              <a:gd name="connsiteX3" fmla="*/ 899410 w 5209082"/>
              <a:gd name="connsiteY3" fmla="*/ 4691921 h 4691921"/>
              <a:gd name="connsiteX4" fmla="*/ 0 w 5209082"/>
              <a:gd name="connsiteY4" fmla="*/ 0 h 4691921"/>
              <a:gd name="connsiteX0" fmla="*/ 0 w 5314013"/>
              <a:gd name="connsiteY0" fmla="*/ 0 h 4691921"/>
              <a:gd name="connsiteX1" fmla="*/ 5209082 w 5314013"/>
              <a:gd name="connsiteY1" fmla="*/ 0 h 4691921"/>
              <a:gd name="connsiteX2" fmla="*/ 5314013 w 5314013"/>
              <a:gd name="connsiteY2" fmla="*/ 4197246 h 4691921"/>
              <a:gd name="connsiteX3" fmla="*/ 899410 w 5314013"/>
              <a:gd name="connsiteY3" fmla="*/ 4691921 h 4691921"/>
              <a:gd name="connsiteX4" fmla="*/ 0 w 5314013"/>
              <a:gd name="connsiteY4" fmla="*/ 0 h 4691921"/>
              <a:gd name="connsiteX0" fmla="*/ 0 w 5314013"/>
              <a:gd name="connsiteY0" fmla="*/ 97436 h 4789357"/>
              <a:gd name="connsiteX1" fmla="*/ 4826833 w 5314013"/>
              <a:gd name="connsiteY1" fmla="*/ 0 h 4789357"/>
              <a:gd name="connsiteX2" fmla="*/ 5314013 w 5314013"/>
              <a:gd name="connsiteY2" fmla="*/ 4294682 h 4789357"/>
              <a:gd name="connsiteX3" fmla="*/ 899410 w 5314013"/>
              <a:gd name="connsiteY3" fmla="*/ 4789357 h 4789357"/>
              <a:gd name="connsiteX4" fmla="*/ 0 w 5314013"/>
              <a:gd name="connsiteY4" fmla="*/ 97436 h 4789357"/>
              <a:gd name="connsiteX0" fmla="*/ 0 w 5059180"/>
              <a:gd name="connsiteY0" fmla="*/ 269823 h 4789357"/>
              <a:gd name="connsiteX1" fmla="*/ 4572000 w 5059180"/>
              <a:gd name="connsiteY1" fmla="*/ 0 h 4789357"/>
              <a:gd name="connsiteX2" fmla="*/ 5059180 w 5059180"/>
              <a:gd name="connsiteY2" fmla="*/ 4294682 h 4789357"/>
              <a:gd name="connsiteX3" fmla="*/ 644577 w 5059180"/>
              <a:gd name="connsiteY3" fmla="*/ 4789357 h 4789357"/>
              <a:gd name="connsiteX4" fmla="*/ 0 w 5059180"/>
              <a:gd name="connsiteY4" fmla="*/ 269823 h 4789357"/>
              <a:gd name="connsiteX0" fmla="*/ 0 w 5336498"/>
              <a:gd name="connsiteY0" fmla="*/ 82446 h 4789357"/>
              <a:gd name="connsiteX1" fmla="*/ 4849318 w 5336498"/>
              <a:gd name="connsiteY1" fmla="*/ 0 h 4789357"/>
              <a:gd name="connsiteX2" fmla="*/ 5336498 w 5336498"/>
              <a:gd name="connsiteY2" fmla="*/ 4294682 h 4789357"/>
              <a:gd name="connsiteX3" fmla="*/ 921895 w 5336498"/>
              <a:gd name="connsiteY3" fmla="*/ 4789357 h 4789357"/>
              <a:gd name="connsiteX4" fmla="*/ 0 w 5336498"/>
              <a:gd name="connsiteY4" fmla="*/ 82446 h 4789357"/>
              <a:gd name="connsiteX0" fmla="*/ 0 w 5437082"/>
              <a:gd name="connsiteY0" fmla="*/ 0 h 5100103"/>
              <a:gd name="connsiteX1" fmla="*/ 4949902 w 5437082"/>
              <a:gd name="connsiteY1" fmla="*/ 310746 h 5100103"/>
              <a:gd name="connsiteX2" fmla="*/ 5437082 w 5437082"/>
              <a:gd name="connsiteY2" fmla="*/ 4605428 h 5100103"/>
              <a:gd name="connsiteX3" fmla="*/ 1022479 w 5437082"/>
              <a:gd name="connsiteY3" fmla="*/ 5100103 h 5100103"/>
              <a:gd name="connsiteX4" fmla="*/ 0 w 5437082"/>
              <a:gd name="connsiteY4" fmla="*/ 0 h 5100103"/>
              <a:gd name="connsiteX0" fmla="*/ 0 w 5437082"/>
              <a:gd name="connsiteY0" fmla="*/ 9294 h 5109397"/>
              <a:gd name="connsiteX1" fmla="*/ 4904182 w 5437082"/>
              <a:gd name="connsiteY1" fmla="*/ 0 h 5109397"/>
              <a:gd name="connsiteX2" fmla="*/ 5437082 w 5437082"/>
              <a:gd name="connsiteY2" fmla="*/ 4614722 h 5109397"/>
              <a:gd name="connsiteX3" fmla="*/ 1022479 w 5437082"/>
              <a:gd name="connsiteY3" fmla="*/ 5109397 h 5109397"/>
              <a:gd name="connsiteX4" fmla="*/ 0 w 5437082"/>
              <a:gd name="connsiteY4" fmla="*/ 9294 h 5109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7082" h="5109397">
                <a:moveTo>
                  <a:pt x="0" y="9294"/>
                </a:moveTo>
                <a:lnTo>
                  <a:pt x="4904182" y="0"/>
                </a:lnTo>
                <a:lnTo>
                  <a:pt x="5437082" y="4614722"/>
                </a:lnTo>
                <a:lnTo>
                  <a:pt x="1022479" y="5109397"/>
                </a:lnTo>
                <a:lnTo>
                  <a:pt x="0" y="9294"/>
                </a:lnTo>
                <a:close/>
              </a:path>
            </a:pathLst>
          </a:custGeom>
          <a:noFill/>
          <a:ln w="57150">
            <a:solidFill>
              <a:srgbClr val="ED71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afbeelding 17">
            <a:extLst>
              <a:ext uri="{FF2B5EF4-FFF2-40B4-BE49-F238E27FC236}">
                <a16:creationId xmlns:a16="http://schemas.microsoft.com/office/drawing/2014/main" id="{08C16089-CC72-9841-8B6E-DD3BD079A755}"/>
              </a:ext>
            </a:extLst>
          </p:cNvPr>
          <p:cNvSpPr>
            <a:spLocks noGrp="1"/>
          </p:cNvSpPr>
          <p:nvPr>
            <p:ph type="pic" sz="quarter" idx="15" hasCustomPrompt="1"/>
          </p:nvPr>
        </p:nvSpPr>
        <p:spPr>
          <a:xfrm>
            <a:off x="7891983" y="-72723"/>
            <a:ext cx="4355876" cy="4930728"/>
          </a:xfrm>
          <a:custGeom>
            <a:avLst/>
            <a:gdLst>
              <a:gd name="connsiteX0" fmla="*/ 0 w 4699000"/>
              <a:gd name="connsiteY0" fmla="*/ 0 h 4459288"/>
              <a:gd name="connsiteX1" fmla="*/ 4699000 w 4699000"/>
              <a:gd name="connsiteY1" fmla="*/ 0 h 4459288"/>
              <a:gd name="connsiteX2" fmla="*/ 4699000 w 4699000"/>
              <a:gd name="connsiteY2" fmla="*/ 4459288 h 4459288"/>
              <a:gd name="connsiteX3" fmla="*/ 0 w 4699000"/>
              <a:gd name="connsiteY3" fmla="*/ 4459288 h 4459288"/>
              <a:gd name="connsiteX4" fmla="*/ 0 w 4699000"/>
              <a:gd name="connsiteY4" fmla="*/ 0 h 4459288"/>
              <a:gd name="connsiteX0" fmla="*/ 0 w 4699000"/>
              <a:gd name="connsiteY0" fmla="*/ 0 h 4459288"/>
              <a:gd name="connsiteX1" fmla="*/ 4699000 w 4699000"/>
              <a:gd name="connsiteY1" fmla="*/ 0 h 4459288"/>
              <a:gd name="connsiteX2" fmla="*/ 4699000 w 4699000"/>
              <a:gd name="connsiteY2" fmla="*/ 4459288 h 4459288"/>
              <a:gd name="connsiteX3" fmla="*/ 44970 w 4699000"/>
              <a:gd name="connsiteY3" fmla="*/ 3627334 h 4459288"/>
              <a:gd name="connsiteX4" fmla="*/ 0 w 4699000"/>
              <a:gd name="connsiteY4" fmla="*/ 0 h 4459288"/>
              <a:gd name="connsiteX0" fmla="*/ 247338 w 4654030"/>
              <a:gd name="connsiteY0" fmla="*/ 254833 h 4459288"/>
              <a:gd name="connsiteX1" fmla="*/ 4654030 w 4654030"/>
              <a:gd name="connsiteY1" fmla="*/ 0 h 4459288"/>
              <a:gd name="connsiteX2" fmla="*/ 4654030 w 4654030"/>
              <a:gd name="connsiteY2" fmla="*/ 4459288 h 4459288"/>
              <a:gd name="connsiteX3" fmla="*/ 0 w 4654030"/>
              <a:gd name="connsiteY3" fmla="*/ 3627334 h 4459288"/>
              <a:gd name="connsiteX4" fmla="*/ 247338 w 4654030"/>
              <a:gd name="connsiteY4" fmla="*/ 254833 h 4459288"/>
              <a:gd name="connsiteX0" fmla="*/ 247338 w 4654030"/>
              <a:gd name="connsiteY0" fmla="*/ 7495 h 4211950"/>
              <a:gd name="connsiteX1" fmla="*/ 4609060 w 4654030"/>
              <a:gd name="connsiteY1" fmla="*/ 0 h 4211950"/>
              <a:gd name="connsiteX2" fmla="*/ 4654030 w 4654030"/>
              <a:gd name="connsiteY2" fmla="*/ 4211950 h 4211950"/>
              <a:gd name="connsiteX3" fmla="*/ 0 w 4654030"/>
              <a:gd name="connsiteY3" fmla="*/ 3379996 h 4211950"/>
              <a:gd name="connsiteX4" fmla="*/ 247338 w 4654030"/>
              <a:gd name="connsiteY4" fmla="*/ 7495 h 4211950"/>
              <a:gd name="connsiteX0" fmla="*/ 247338 w 4609060"/>
              <a:gd name="connsiteY0" fmla="*/ 7495 h 4062048"/>
              <a:gd name="connsiteX1" fmla="*/ 4609060 w 4609060"/>
              <a:gd name="connsiteY1" fmla="*/ 0 h 4062048"/>
              <a:gd name="connsiteX2" fmla="*/ 4406692 w 4609060"/>
              <a:gd name="connsiteY2" fmla="*/ 4062048 h 4062048"/>
              <a:gd name="connsiteX3" fmla="*/ 0 w 4609060"/>
              <a:gd name="connsiteY3" fmla="*/ 3379996 h 4062048"/>
              <a:gd name="connsiteX4" fmla="*/ 247338 w 4609060"/>
              <a:gd name="connsiteY4" fmla="*/ 7495 h 4062048"/>
              <a:gd name="connsiteX0" fmla="*/ 247338 w 4406692"/>
              <a:gd name="connsiteY0" fmla="*/ 0 h 4054553"/>
              <a:gd name="connsiteX1" fmla="*/ 4346732 w 4406692"/>
              <a:gd name="connsiteY1" fmla="*/ 0 h 4054553"/>
              <a:gd name="connsiteX2" fmla="*/ 4406692 w 4406692"/>
              <a:gd name="connsiteY2" fmla="*/ 4054553 h 4054553"/>
              <a:gd name="connsiteX3" fmla="*/ 0 w 4406692"/>
              <a:gd name="connsiteY3" fmla="*/ 3372501 h 4054553"/>
              <a:gd name="connsiteX4" fmla="*/ 247338 w 4406692"/>
              <a:gd name="connsiteY4" fmla="*/ 0 h 4054553"/>
              <a:gd name="connsiteX0" fmla="*/ 247338 w 4346732"/>
              <a:gd name="connsiteY0" fmla="*/ 0 h 4062048"/>
              <a:gd name="connsiteX1" fmla="*/ 4346732 w 4346732"/>
              <a:gd name="connsiteY1" fmla="*/ 0 h 4062048"/>
              <a:gd name="connsiteX2" fmla="*/ 4339237 w 4346732"/>
              <a:gd name="connsiteY2" fmla="*/ 4062048 h 4062048"/>
              <a:gd name="connsiteX3" fmla="*/ 0 w 4346732"/>
              <a:gd name="connsiteY3" fmla="*/ 3372501 h 4062048"/>
              <a:gd name="connsiteX4" fmla="*/ 247338 w 4346732"/>
              <a:gd name="connsiteY4" fmla="*/ 0 h 4062048"/>
              <a:gd name="connsiteX0" fmla="*/ 293058 w 4346732"/>
              <a:gd name="connsiteY0" fmla="*/ 0 h 4519248"/>
              <a:gd name="connsiteX1" fmla="*/ 4346732 w 4346732"/>
              <a:gd name="connsiteY1" fmla="*/ 457200 h 4519248"/>
              <a:gd name="connsiteX2" fmla="*/ 4339237 w 4346732"/>
              <a:gd name="connsiteY2" fmla="*/ 4519248 h 4519248"/>
              <a:gd name="connsiteX3" fmla="*/ 0 w 4346732"/>
              <a:gd name="connsiteY3" fmla="*/ 3829701 h 4519248"/>
              <a:gd name="connsiteX4" fmla="*/ 293058 w 4346732"/>
              <a:gd name="connsiteY4" fmla="*/ 0 h 4519248"/>
              <a:gd name="connsiteX0" fmla="*/ 293058 w 4355876"/>
              <a:gd name="connsiteY0" fmla="*/ 9144 h 4528392"/>
              <a:gd name="connsiteX1" fmla="*/ 4355876 w 4355876"/>
              <a:gd name="connsiteY1" fmla="*/ 0 h 4528392"/>
              <a:gd name="connsiteX2" fmla="*/ 4339237 w 4355876"/>
              <a:gd name="connsiteY2" fmla="*/ 4528392 h 4528392"/>
              <a:gd name="connsiteX3" fmla="*/ 0 w 4355876"/>
              <a:gd name="connsiteY3" fmla="*/ 3838845 h 4528392"/>
              <a:gd name="connsiteX4" fmla="*/ 293058 w 4355876"/>
              <a:gd name="connsiteY4" fmla="*/ 9144 h 4528392"/>
              <a:gd name="connsiteX0" fmla="*/ 338778 w 4355876"/>
              <a:gd name="connsiteY0" fmla="*/ 0 h 4930728"/>
              <a:gd name="connsiteX1" fmla="*/ 4355876 w 4355876"/>
              <a:gd name="connsiteY1" fmla="*/ 402336 h 4930728"/>
              <a:gd name="connsiteX2" fmla="*/ 4339237 w 4355876"/>
              <a:gd name="connsiteY2" fmla="*/ 4930728 h 4930728"/>
              <a:gd name="connsiteX3" fmla="*/ 0 w 4355876"/>
              <a:gd name="connsiteY3" fmla="*/ 4241181 h 4930728"/>
              <a:gd name="connsiteX4" fmla="*/ 338778 w 4355876"/>
              <a:gd name="connsiteY4" fmla="*/ 0 h 4930728"/>
              <a:gd name="connsiteX0" fmla="*/ 338778 w 4355876"/>
              <a:gd name="connsiteY0" fmla="*/ 0 h 4930728"/>
              <a:gd name="connsiteX1" fmla="*/ 4355876 w 4355876"/>
              <a:gd name="connsiteY1" fmla="*/ 18288 h 4930728"/>
              <a:gd name="connsiteX2" fmla="*/ 4339237 w 4355876"/>
              <a:gd name="connsiteY2" fmla="*/ 4930728 h 4930728"/>
              <a:gd name="connsiteX3" fmla="*/ 0 w 4355876"/>
              <a:gd name="connsiteY3" fmla="*/ 4241181 h 4930728"/>
              <a:gd name="connsiteX4" fmla="*/ 338778 w 4355876"/>
              <a:gd name="connsiteY4" fmla="*/ 0 h 4930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5876" h="4930728">
                <a:moveTo>
                  <a:pt x="338778" y="0"/>
                </a:moveTo>
                <a:lnTo>
                  <a:pt x="4355876" y="18288"/>
                </a:lnTo>
                <a:cubicBezTo>
                  <a:pt x="4353378" y="1372304"/>
                  <a:pt x="4341735" y="3576712"/>
                  <a:pt x="4339237" y="4930728"/>
                </a:cubicBezTo>
                <a:lnTo>
                  <a:pt x="0" y="4241181"/>
                </a:lnTo>
                <a:lnTo>
                  <a:pt x="338778" y="0"/>
                </a:lnTo>
                <a:close/>
              </a:path>
            </a:pathLst>
          </a:custGeom>
        </p:spPr>
        <p:txBody>
          <a:bodyPr/>
          <a:lstStyle/>
          <a:p>
            <a:r>
              <a:rPr lang="nl-NL"/>
              <a:t>Plaats hier een afbeelding</a:t>
            </a:r>
          </a:p>
        </p:txBody>
      </p:sp>
    </p:spTree>
    <p:extLst>
      <p:ext uri="{BB962C8B-B14F-4D97-AF65-F5344CB8AC3E}">
        <p14:creationId xmlns:p14="http://schemas.microsoft.com/office/powerpoint/2010/main" val="2320849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ind 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791818-222A-0243-9813-3681123CFDC2}"/>
              </a:ext>
            </a:extLst>
          </p:cNvPr>
          <p:cNvSpPr>
            <a:spLocks noGrp="1"/>
          </p:cNvSpPr>
          <p:nvPr>
            <p:ph type="title" hasCustomPrompt="1"/>
          </p:nvPr>
        </p:nvSpPr>
        <p:spPr>
          <a:xfrm>
            <a:off x="312225" y="2133996"/>
            <a:ext cx="6455849" cy="1475516"/>
          </a:xfrm>
        </p:spPr>
        <p:txBody>
          <a:bodyPr anchor="b">
            <a:normAutofit/>
          </a:bodyPr>
          <a:lstStyle>
            <a:lvl1pPr>
              <a:defRPr sz="4800" b="1" i="0">
                <a:solidFill>
                  <a:schemeClr val="bg1"/>
                </a:solidFill>
                <a:latin typeface="Calibri" panose="020F0502020204030204" pitchFamily="34" charset="0"/>
                <a:cs typeface="Calibri" panose="020F0502020204030204" pitchFamily="34" charset="0"/>
              </a:defRPr>
            </a:lvl1pPr>
          </a:lstStyle>
          <a:p>
            <a:r>
              <a:rPr lang="nl-NL"/>
              <a:t>Dit is het einde </a:t>
            </a:r>
            <a:br>
              <a:rPr lang="nl-NL"/>
            </a:br>
            <a:r>
              <a:rPr lang="nl-NL"/>
              <a:t>van de presentatie</a:t>
            </a:r>
          </a:p>
        </p:txBody>
      </p:sp>
    </p:spTree>
    <p:extLst>
      <p:ext uri="{BB962C8B-B14F-4D97-AF65-F5344CB8AC3E}">
        <p14:creationId xmlns:p14="http://schemas.microsoft.com/office/powerpoint/2010/main" val="596802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080E894-9C58-FB4F-8DE3-E1952848C6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85DD317E-E638-DC48-A0F6-08E2498804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DFDD57D-6541-FF4C-92B1-1D3A52DABC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D4521F-2178-DD47-9C6C-BE29BEF1A6A3}" type="datetimeFigureOut">
              <a:rPr lang="nl-NL" smtClean="0"/>
              <a:t>28-2-2024</a:t>
            </a:fld>
            <a:endParaRPr lang="nl-NL"/>
          </a:p>
        </p:txBody>
      </p:sp>
      <p:sp>
        <p:nvSpPr>
          <p:cNvPr id="5" name="Tijdelijke aanduiding voor voettekst 4">
            <a:extLst>
              <a:ext uri="{FF2B5EF4-FFF2-40B4-BE49-F238E27FC236}">
                <a16:creationId xmlns:a16="http://schemas.microsoft.com/office/drawing/2014/main" id="{0AF0A0C1-1E09-C944-8E07-BD42D1BC3D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C21F411-6110-5B4E-8C36-EEC92C2701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BA1273-006C-1043-8EBB-968734D45423}" type="slidenum">
              <a:rPr lang="nl-NL" smtClean="0"/>
              <a:t>‹nr.›</a:t>
            </a:fld>
            <a:endParaRPr lang="nl-NL"/>
          </a:p>
        </p:txBody>
      </p:sp>
    </p:spTree>
    <p:extLst>
      <p:ext uri="{BB962C8B-B14F-4D97-AF65-F5344CB8AC3E}">
        <p14:creationId xmlns:p14="http://schemas.microsoft.com/office/powerpoint/2010/main" val="2013635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3" r:id="rId6"/>
    <p:sldLayoutId id="2147483654" r:id="rId7"/>
  </p:sldLayoutIdLst>
  <p:txStyles>
    <p:titleStyle>
      <a:lvl1pPr algn="l" defTabSz="914400" rtl="0" eaLnBrk="1" latinLnBrk="0" hangingPunct="1">
        <a:lnSpc>
          <a:spcPct val="90000"/>
        </a:lnSpc>
        <a:spcBef>
          <a:spcPct val="0"/>
        </a:spcBef>
        <a:buNone/>
        <a:defRPr sz="4400" kern="1200">
          <a:solidFill>
            <a:srgbClr val="57575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7575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energy.ec.europa.eu/topics/renewable-energy/biofuels/voluntary-schemes_en?utm_campaign=Better+Biomas+Nr+8&amp;utm_source=Emailnieuwsbrief&amp;utm_medium=email#approved-voluntary-schemes-and-national-certification-schemes"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www.co2emissiefactoren.nl/" TargetMode="External"/></Relationships>
</file>

<file path=ppt/slides/_rels/slide25.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45.emf"/><Relationship Id="rId4" Type="http://schemas.openxmlformats.org/officeDocument/2006/relationships/image" Target="../media/image44.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https://normecgroup.sharepoint.com/sites/NormecQSC/QSC%20Algemeen/GHG%20Training/documenten%20externe%20GHG%20training/ISCC_EU_PoS_Biogas_RED-II_v2.6_090623-1%20(1).xlsx"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56.png"/><Relationship Id="rId2" Type="http://schemas.openxmlformats.org/officeDocument/2006/relationships/slide" Target="slide24.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customXml" Target="../ink/ink2.xml"/><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 Target="slide2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Layout" Target="../slideLayouts/slideLayout6.xml"/><Relationship Id="rId5" Type="http://schemas.openxmlformats.org/officeDocument/2006/relationships/image" Target="../media/image15.emf"/><Relationship Id="rId4" Type="http://schemas.openxmlformats.org/officeDocument/2006/relationships/image" Target="../media/image14.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BD4B5DA-DD24-7805-5133-182546DF1339}"/>
              </a:ext>
            </a:extLst>
          </p:cNvPr>
          <p:cNvSpPr>
            <a:spLocks noGrp="1"/>
          </p:cNvSpPr>
          <p:nvPr>
            <p:ph type="ctrTitle"/>
          </p:nvPr>
        </p:nvSpPr>
        <p:spPr/>
        <p:txBody>
          <a:bodyPr/>
          <a:lstStyle/>
          <a:p>
            <a:r>
              <a:rPr lang="nl-NL"/>
              <a:t>Normec QS</a:t>
            </a:r>
          </a:p>
        </p:txBody>
      </p:sp>
      <p:sp>
        <p:nvSpPr>
          <p:cNvPr id="6" name="Ondertitel 5">
            <a:extLst>
              <a:ext uri="{FF2B5EF4-FFF2-40B4-BE49-F238E27FC236}">
                <a16:creationId xmlns:a16="http://schemas.microsoft.com/office/drawing/2014/main" id="{566CFC21-4464-F693-3F5E-213038F96483}"/>
              </a:ext>
            </a:extLst>
          </p:cNvPr>
          <p:cNvSpPr>
            <a:spLocks noGrp="1"/>
          </p:cNvSpPr>
          <p:nvPr>
            <p:ph type="subTitle" idx="1"/>
          </p:nvPr>
        </p:nvSpPr>
        <p:spPr>
          <a:xfrm>
            <a:off x="315948" y="3412980"/>
            <a:ext cx="3951252" cy="2350147"/>
          </a:xfrm>
        </p:spPr>
        <p:txBody>
          <a:bodyPr/>
          <a:lstStyle/>
          <a:p>
            <a:endParaRPr lang="nl-NL" sz="2400"/>
          </a:p>
          <a:p>
            <a:r>
              <a:rPr lang="nl-NL" sz="2400"/>
              <a:t>Testen, inspecteren, certificeren en opleiden</a:t>
            </a:r>
          </a:p>
          <a:p>
            <a:endParaRPr lang="nl-NL"/>
          </a:p>
        </p:txBody>
      </p:sp>
    </p:spTree>
    <p:extLst>
      <p:ext uri="{BB962C8B-B14F-4D97-AF65-F5344CB8AC3E}">
        <p14:creationId xmlns:p14="http://schemas.microsoft.com/office/powerpoint/2010/main" val="3923300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AB23B84-E710-B85B-292A-5E05AF237B81}"/>
              </a:ext>
            </a:extLst>
          </p:cNvPr>
          <p:cNvSpPr>
            <a:spLocks noGrp="1"/>
          </p:cNvSpPr>
          <p:nvPr>
            <p:ph type="body" sz="quarter" idx="13"/>
          </p:nvPr>
        </p:nvSpPr>
        <p:spPr>
          <a:xfrm>
            <a:off x="322561" y="817732"/>
            <a:ext cx="7247020" cy="384903"/>
          </a:xfrm>
        </p:spPr>
        <p:txBody>
          <a:bodyPr>
            <a:normAutofit/>
          </a:bodyPr>
          <a:lstStyle/>
          <a:p>
            <a:r>
              <a:rPr lang="nl-NL" sz="2000"/>
              <a:t>Verificatie dubbeltellende biobrandstoffen</a:t>
            </a:r>
          </a:p>
        </p:txBody>
      </p:sp>
      <p:sp>
        <p:nvSpPr>
          <p:cNvPr id="4" name="Tijdelijke aanduiding voor tekst 3">
            <a:extLst>
              <a:ext uri="{FF2B5EF4-FFF2-40B4-BE49-F238E27FC236}">
                <a16:creationId xmlns:a16="http://schemas.microsoft.com/office/drawing/2014/main" id="{83DBF243-4D4C-9AE7-A46C-EA994851C422}"/>
              </a:ext>
            </a:extLst>
          </p:cNvPr>
          <p:cNvSpPr>
            <a:spLocks noGrp="1"/>
          </p:cNvSpPr>
          <p:nvPr>
            <p:ph type="body" sz="quarter" idx="14"/>
          </p:nvPr>
        </p:nvSpPr>
        <p:spPr>
          <a:xfrm>
            <a:off x="322560" y="1202635"/>
            <a:ext cx="7247021" cy="1453479"/>
          </a:xfrm>
        </p:spPr>
        <p:txBody>
          <a:bodyPr>
            <a:normAutofit/>
          </a:bodyPr>
          <a:lstStyle/>
          <a:p>
            <a:pPr marL="342900" indent="-342900">
              <a:buFont typeface="Arial" panose="020B0604020202020204" pitchFamily="34" charset="0"/>
              <a:buChar char="•"/>
            </a:pPr>
            <a:r>
              <a:rPr lang="nl-NL" sz="2000"/>
              <a:t>Kunnen voldoen aan de jaarverplichting met de helft minder biobrandstoffen</a:t>
            </a:r>
          </a:p>
          <a:p>
            <a:pPr marL="342900" indent="-342900">
              <a:buFont typeface="Arial" panose="020B0604020202020204" pitchFamily="34" charset="0"/>
              <a:buChar char="•"/>
            </a:pPr>
            <a:r>
              <a:rPr lang="nl-NL" sz="2000"/>
              <a:t>Verzorgen van toetsing en verificatieverklaring(en)</a:t>
            </a:r>
          </a:p>
        </p:txBody>
      </p:sp>
      <p:pic>
        <p:nvPicPr>
          <p:cNvPr id="7" name="Tijdelijke aanduiding voor afbeelding 6" descr="Afbeelding met overdekt, statief&#10;&#10;Automatisch gegenereerde beschrijving">
            <a:extLst>
              <a:ext uri="{FF2B5EF4-FFF2-40B4-BE49-F238E27FC236}">
                <a16:creationId xmlns:a16="http://schemas.microsoft.com/office/drawing/2014/main" id="{EB57896A-A2F3-246A-71A2-D51B3DD95606}"/>
              </a:ext>
            </a:extLst>
          </p:cNvPr>
          <p:cNvPicPr>
            <a:picLocks noGrp="1" noChangeAspect="1"/>
          </p:cNvPicPr>
          <p:nvPr>
            <p:ph type="pic" sz="quarter" idx="15"/>
          </p:nvPr>
        </p:nvPicPr>
        <p:blipFill>
          <a:blip r:embed="rId2"/>
          <a:srcRect l="17565" r="17565"/>
          <a:stretch>
            <a:fillRect/>
          </a:stretch>
        </p:blipFill>
        <p:spPr/>
      </p:pic>
      <p:sp>
        <p:nvSpPr>
          <p:cNvPr id="9" name="Tijdelijke aanduiding voor tekst 2">
            <a:extLst>
              <a:ext uri="{FF2B5EF4-FFF2-40B4-BE49-F238E27FC236}">
                <a16:creationId xmlns:a16="http://schemas.microsoft.com/office/drawing/2014/main" id="{F32484FD-4E2C-199F-C6FB-BAF62B15896A}"/>
              </a:ext>
            </a:extLst>
          </p:cNvPr>
          <p:cNvSpPr txBox="1">
            <a:spLocks/>
          </p:cNvSpPr>
          <p:nvPr/>
        </p:nvSpPr>
        <p:spPr>
          <a:xfrm>
            <a:off x="322561" y="2542454"/>
            <a:ext cx="7247020" cy="38490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ED710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000"/>
              <a:t>Inboekverificatie biobrandstoffen</a:t>
            </a:r>
          </a:p>
        </p:txBody>
      </p:sp>
      <p:sp>
        <p:nvSpPr>
          <p:cNvPr id="10" name="Tijdelijke aanduiding voor tekst 3">
            <a:extLst>
              <a:ext uri="{FF2B5EF4-FFF2-40B4-BE49-F238E27FC236}">
                <a16:creationId xmlns:a16="http://schemas.microsoft.com/office/drawing/2014/main" id="{B3EC36AC-63D0-8E71-DED3-7E7754D2D5BB}"/>
              </a:ext>
            </a:extLst>
          </p:cNvPr>
          <p:cNvSpPr txBox="1">
            <a:spLocks/>
          </p:cNvSpPr>
          <p:nvPr/>
        </p:nvSpPr>
        <p:spPr>
          <a:xfrm>
            <a:off x="322560" y="2927357"/>
            <a:ext cx="7247021" cy="1453479"/>
          </a:xfrm>
          <a:prstGeom prst="rect">
            <a:avLst/>
          </a:prstGeom>
        </p:spPr>
        <p:txBody>
          <a:bodyPr vert="horz" lIns="91440" tIns="45720" rIns="91440" bIns="45720" numCol="1" spcCol="360000"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kern="1200">
                <a:solidFill>
                  <a:srgbClr val="575756"/>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nl-NL" sz="2000"/>
              <a:t>Verificatie HBE inboekingen</a:t>
            </a:r>
          </a:p>
          <a:p>
            <a:pPr marL="342900" indent="-342900">
              <a:buFont typeface="Arial" panose="020B0604020202020204" pitchFamily="34" charset="0"/>
              <a:buChar char="•"/>
            </a:pPr>
            <a:r>
              <a:rPr lang="nl-NL" sz="2000"/>
              <a:t>Verzorgen van toetsing en verificatieverklaring(en)</a:t>
            </a:r>
          </a:p>
        </p:txBody>
      </p:sp>
      <p:sp>
        <p:nvSpPr>
          <p:cNvPr id="2" name="Tijdelijke aanduiding voor tekst 2">
            <a:extLst>
              <a:ext uri="{FF2B5EF4-FFF2-40B4-BE49-F238E27FC236}">
                <a16:creationId xmlns:a16="http://schemas.microsoft.com/office/drawing/2014/main" id="{325A68E3-372F-8F3E-6CBC-3989D60CE1B4}"/>
              </a:ext>
            </a:extLst>
          </p:cNvPr>
          <p:cNvSpPr txBox="1">
            <a:spLocks/>
          </p:cNvSpPr>
          <p:nvPr/>
        </p:nvSpPr>
        <p:spPr>
          <a:xfrm>
            <a:off x="322561" y="3930644"/>
            <a:ext cx="7247020" cy="38490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ED710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000"/>
              <a:t>RED II verificatie t.b.v. SDE &amp; ETS</a:t>
            </a:r>
          </a:p>
        </p:txBody>
      </p:sp>
      <p:sp>
        <p:nvSpPr>
          <p:cNvPr id="5" name="Tijdelijke aanduiding voor tekst 3">
            <a:extLst>
              <a:ext uri="{FF2B5EF4-FFF2-40B4-BE49-F238E27FC236}">
                <a16:creationId xmlns:a16="http://schemas.microsoft.com/office/drawing/2014/main" id="{E727E20F-C389-F3D2-D9A1-C5673415BAA8}"/>
              </a:ext>
            </a:extLst>
          </p:cNvPr>
          <p:cNvSpPr txBox="1">
            <a:spLocks/>
          </p:cNvSpPr>
          <p:nvPr/>
        </p:nvSpPr>
        <p:spPr>
          <a:xfrm>
            <a:off x="335059" y="4266477"/>
            <a:ext cx="7247021" cy="1453479"/>
          </a:xfrm>
          <a:prstGeom prst="rect">
            <a:avLst/>
          </a:prstGeom>
        </p:spPr>
        <p:txBody>
          <a:bodyPr vert="horz" lIns="91440" tIns="45720" rIns="91440" bIns="45720" numCol="1" spcCol="360000"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kern="1200">
                <a:solidFill>
                  <a:srgbClr val="575756"/>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nl-NL" sz="2000"/>
              <a:t>Verplichting t.b.v. SDE subsidie (capaciteit en beschikking)</a:t>
            </a:r>
          </a:p>
          <a:p>
            <a:pPr marL="342900" indent="-342900">
              <a:buFont typeface="Arial" panose="020B0604020202020204" pitchFamily="34" charset="0"/>
              <a:buChar char="•"/>
            </a:pPr>
            <a:r>
              <a:rPr lang="nl-NL" sz="2000"/>
              <a:t>Verplichting t.b.v. 0 emissie onder ETS </a:t>
            </a:r>
          </a:p>
        </p:txBody>
      </p:sp>
    </p:spTree>
    <p:extLst>
      <p:ext uri="{BB962C8B-B14F-4D97-AF65-F5344CB8AC3E}">
        <p14:creationId xmlns:p14="http://schemas.microsoft.com/office/powerpoint/2010/main" val="2973451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AB23B84-E710-B85B-292A-5E05AF237B81}"/>
              </a:ext>
            </a:extLst>
          </p:cNvPr>
          <p:cNvSpPr>
            <a:spLocks noGrp="1"/>
          </p:cNvSpPr>
          <p:nvPr>
            <p:ph type="body" sz="quarter" idx="13"/>
          </p:nvPr>
        </p:nvSpPr>
        <p:spPr>
          <a:xfrm>
            <a:off x="322561" y="817732"/>
            <a:ext cx="7247020" cy="384903"/>
          </a:xfrm>
        </p:spPr>
        <p:txBody>
          <a:bodyPr>
            <a:normAutofit/>
          </a:bodyPr>
          <a:lstStyle/>
          <a:p>
            <a:r>
              <a:rPr lang="nl-NL" sz="2000"/>
              <a:t>SMK Groene Elektriciteit</a:t>
            </a:r>
          </a:p>
        </p:txBody>
      </p:sp>
      <p:sp>
        <p:nvSpPr>
          <p:cNvPr id="4" name="Tijdelijke aanduiding voor tekst 3">
            <a:extLst>
              <a:ext uri="{FF2B5EF4-FFF2-40B4-BE49-F238E27FC236}">
                <a16:creationId xmlns:a16="http://schemas.microsoft.com/office/drawing/2014/main" id="{83DBF243-4D4C-9AE7-A46C-EA994851C422}"/>
              </a:ext>
            </a:extLst>
          </p:cNvPr>
          <p:cNvSpPr>
            <a:spLocks noGrp="1"/>
          </p:cNvSpPr>
          <p:nvPr>
            <p:ph type="body" sz="quarter" idx="14"/>
          </p:nvPr>
        </p:nvSpPr>
        <p:spPr>
          <a:xfrm>
            <a:off x="322560" y="1213393"/>
            <a:ext cx="7247021" cy="1453479"/>
          </a:xfrm>
        </p:spPr>
        <p:txBody>
          <a:bodyPr>
            <a:normAutofit/>
          </a:bodyPr>
          <a:lstStyle/>
          <a:p>
            <a:pPr marL="342900" indent="-342900">
              <a:buFont typeface="Arial" panose="020B0604020202020204" pitchFamily="34" charset="0"/>
              <a:buChar char="•"/>
            </a:pPr>
            <a:r>
              <a:rPr lang="nl-NL" sz="2000"/>
              <a:t>Stelt leveranciers in staat de duurzame oorsprong van groene elektriciteit aan te tonen</a:t>
            </a:r>
          </a:p>
          <a:p>
            <a:pPr marL="342900" indent="-342900">
              <a:buFont typeface="Arial" panose="020B0604020202020204" pitchFamily="34" charset="0"/>
              <a:buChar char="•"/>
            </a:pPr>
            <a:r>
              <a:rPr lang="nl-NL" sz="2000"/>
              <a:t>Audit van diverse milieucriteria, aanvullend aan Garanties van Oorsprong</a:t>
            </a:r>
          </a:p>
        </p:txBody>
      </p:sp>
      <p:pic>
        <p:nvPicPr>
          <p:cNvPr id="8" name="Tijdelijke aanduiding voor afbeelding 7" descr="Afbeelding met gras, hemel, buitenshuis, veld&#10;&#10;Automatisch gegenereerde beschrijving">
            <a:extLst>
              <a:ext uri="{FF2B5EF4-FFF2-40B4-BE49-F238E27FC236}">
                <a16:creationId xmlns:a16="http://schemas.microsoft.com/office/drawing/2014/main" id="{3B1FDAAA-E882-5A70-EF79-A80A566AF365}"/>
              </a:ext>
            </a:extLst>
          </p:cNvPr>
          <p:cNvPicPr>
            <a:picLocks noGrp="1" noChangeAspect="1"/>
          </p:cNvPicPr>
          <p:nvPr>
            <p:ph type="pic" sz="quarter" idx="15"/>
          </p:nvPr>
        </p:nvPicPr>
        <p:blipFill>
          <a:blip r:embed="rId2"/>
          <a:srcRect l="25160" r="25160"/>
          <a:stretch>
            <a:fillRect/>
          </a:stretch>
        </p:blipFill>
        <p:spPr/>
      </p:pic>
      <p:sp>
        <p:nvSpPr>
          <p:cNvPr id="2" name="Tijdelijke aanduiding voor tekst 2">
            <a:extLst>
              <a:ext uri="{FF2B5EF4-FFF2-40B4-BE49-F238E27FC236}">
                <a16:creationId xmlns:a16="http://schemas.microsoft.com/office/drawing/2014/main" id="{EFA92CEB-4DD2-6809-C3DB-326D75E63FD6}"/>
              </a:ext>
            </a:extLst>
          </p:cNvPr>
          <p:cNvSpPr txBox="1">
            <a:spLocks/>
          </p:cNvSpPr>
          <p:nvPr/>
        </p:nvSpPr>
        <p:spPr>
          <a:xfrm>
            <a:off x="322561" y="2688655"/>
            <a:ext cx="7247020" cy="38490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ED710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000"/>
              <a:t>CO</a:t>
            </a:r>
            <a:r>
              <a:rPr lang="nl-NL" sz="2000" baseline="-25000"/>
              <a:t>2</a:t>
            </a:r>
            <a:r>
              <a:rPr lang="nl-NL" sz="2000"/>
              <a:t> reductie certificaten</a:t>
            </a:r>
          </a:p>
        </p:txBody>
      </p:sp>
      <p:sp>
        <p:nvSpPr>
          <p:cNvPr id="5" name="Tijdelijke aanduiding voor tekst 3">
            <a:extLst>
              <a:ext uri="{FF2B5EF4-FFF2-40B4-BE49-F238E27FC236}">
                <a16:creationId xmlns:a16="http://schemas.microsoft.com/office/drawing/2014/main" id="{1628EDA6-4086-3617-5AEE-C6DACDA5E098}"/>
              </a:ext>
            </a:extLst>
          </p:cNvPr>
          <p:cNvSpPr txBox="1">
            <a:spLocks/>
          </p:cNvSpPr>
          <p:nvPr/>
        </p:nvSpPr>
        <p:spPr>
          <a:xfrm>
            <a:off x="322559" y="3106099"/>
            <a:ext cx="7247021" cy="1453479"/>
          </a:xfrm>
          <a:prstGeom prst="rect">
            <a:avLst/>
          </a:prstGeom>
        </p:spPr>
        <p:txBody>
          <a:bodyPr vert="horz" lIns="91440" tIns="45720" rIns="91440" bIns="45720" numCol="1" spcCol="360000"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kern="1200">
                <a:solidFill>
                  <a:srgbClr val="575756"/>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nl-NL" sz="2000"/>
              <a:t>Onafhankelijke verificatie CO2 reductie</a:t>
            </a:r>
          </a:p>
          <a:p>
            <a:pPr marL="342900" indent="-342900">
              <a:buFont typeface="Arial" panose="020B0604020202020204" pitchFamily="34" charset="0"/>
              <a:buChar char="•"/>
            </a:pPr>
            <a:r>
              <a:rPr lang="nl-NL" sz="2000"/>
              <a:t>Verificatie op basis van Europese standaarden</a:t>
            </a:r>
          </a:p>
        </p:txBody>
      </p:sp>
      <p:sp>
        <p:nvSpPr>
          <p:cNvPr id="6" name="Tijdelijke aanduiding voor tekst 2">
            <a:extLst>
              <a:ext uri="{FF2B5EF4-FFF2-40B4-BE49-F238E27FC236}">
                <a16:creationId xmlns:a16="http://schemas.microsoft.com/office/drawing/2014/main" id="{A95F5ED4-D478-D472-CE20-42B00C93236D}"/>
              </a:ext>
            </a:extLst>
          </p:cNvPr>
          <p:cNvSpPr txBox="1">
            <a:spLocks/>
          </p:cNvSpPr>
          <p:nvPr/>
        </p:nvSpPr>
        <p:spPr>
          <a:xfrm>
            <a:off x="322559" y="4026638"/>
            <a:ext cx="7462903" cy="38490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ED710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000"/>
              <a:t>Verificatie CO</a:t>
            </a:r>
            <a:r>
              <a:rPr lang="nl-NL" sz="2000" baseline="-25000"/>
              <a:t>2</a:t>
            </a:r>
            <a:r>
              <a:rPr lang="nl-NL" sz="2000"/>
              <a:t> rekentool groenafval</a:t>
            </a:r>
          </a:p>
        </p:txBody>
      </p:sp>
      <p:sp>
        <p:nvSpPr>
          <p:cNvPr id="7" name="Tijdelijke aanduiding voor tekst 3">
            <a:extLst>
              <a:ext uri="{FF2B5EF4-FFF2-40B4-BE49-F238E27FC236}">
                <a16:creationId xmlns:a16="http://schemas.microsoft.com/office/drawing/2014/main" id="{5C9880D1-3A5C-F82B-DC09-4F975F1C48F0}"/>
              </a:ext>
            </a:extLst>
          </p:cNvPr>
          <p:cNvSpPr txBox="1">
            <a:spLocks/>
          </p:cNvSpPr>
          <p:nvPr/>
        </p:nvSpPr>
        <p:spPr>
          <a:xfrm>
            <a:off x="322561" y="4413159"/>
            <a:ext cx="7247021" cy="1850317"/>
          </a:xfrm>
          <a:prstGeom prst="rect">
            <a:avLst/>
          </a:prstGeom>
        </p:spPr>
        <p:txBody>
          <a:bodyPr vert="horz" lIns="91440" tIns="45720" rIns="91440" bIns="45720" numCol="1" spcCol="360000"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kern="1200">
                <a:solidFill>
                  <a:srgbClr val="575756"/>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nl-NL" sz="2000"/>
              <a:t>Broeikasgas-emissiereductie kwantificeren voor recycling van groene reststromen</a:t>
            </a:r>
          </a:p>
          <a:p>
            <a:pPr marL="342900" indent="-342900">
              <a:buFont typeface="Arial" panose="020B0604020202020204" pitchFamily="34" charset="0"/>
              <a:buChar char="•"/>
            </a:pPr>
            <a:r>
              <a:rPr lang="nl-NL" sz="2000"/>
              <a:t>Verzorgen van toetsing en verificatieverklaring(en)</a:t>
            </a:r>
          </a:p>
          <a:p>
            <a:pPr marL="342900" indent="-342900">
              <a:buFont typeface="Arial" panose="020B0604020202020204" pitchFamily="34" charset="0"/>
              <a:buChar char="•"/>
            </a:pPr>
            <a:r>
              <a:rPr lang="nl-NL" sz="2000"/>
              <a:t>Door BVOR erkend als audit-instelling</a:t>
            </a:r>
          </a:p>
        </p:txBody>
      </p:sp>
    </p:spTree>
    <p:extLst>
      <p:ext uri="{BB962C8B-B14F-4D97-AF65-F5344CB8AC3E}">
        <p14:creationId xmlns:p14="http://schemas.microsoft.com/office/powerpoint/2010/main" val="791381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vlag, hemel, wolk, Elektrisch blauw&#10;&#10;Automatisch gegenereerde beschrijving">
            <a:extLst>
              <a:ext uri="{FF2B5EF4-FFF2-40B4-BE49-F238E27FC236}">
                <a16:creationId xmlns:a16="http://schemas.microsoft.com/office/drawing/2014/main" id="{E230F4C7-526E-0FCE-BFFB-A3D6E5357723}"/>
              </a:ext>
            </a:extLst>
          </p:cNvPr>
          <p:cNvPicPr>
            <a:picLocks noGrp="1" noChangeAspect="1"/>
          </p:cNvPicPr>
          <p:nvPr>
            <p:ph type="pic" sz="quarter" idx="10"/>
          </p:nvPr>
        </p:nvPicPr>
        <p:blipFill>
          <a:blip r:embed="rId2"/>
          <a:srcRect l="23675" r="23675"/>
          <a:stretch>
            <a:fillRect/>
          </a:stretch>
        </p:blipFill>
        <p:spPr/>
      </p:pic>
      <p:sp>
        <p:nvSpPr>
          <p:cNvPr id="3" name="Titel 2">
            <a:extLst>
              <a:ext uri="{FF2B5EF4-FFF2-40B4-BE49-F238E27FC236}">
                <a16:creationId xmlns:a16="http://schemas.microsoft.com/office/drawing/2014/main" id="{92658A74-3EA5-45F9-5B53-596B4CDD5165}"/>
              </a:ext>
            </a:extLst>
          </p:cNvPr>
          <p:cNvSpPr>
            <a:spLocks noGrp="1"/>
          </p:cNvSpPr>
          <p:nvPr>
            <p:ph type="title"/>
          </p:nvPr>
        </p:nvSpPr>
        <p:spPr/>
        <p:txBody>
          <a:bodyPr/>
          <a:lstStyle/>
          <a:p>
            <a:r>
              <a:rPr lang="nl-NL"/>
              <a:t>RED II</a:t>
            </a:r>
          </a:p>
        </p:txBody>
      </p:sp>
      <p:sp>
        <p:nvSpPr>
          <p:cNvPr id="4" name="Tijdelijke aanduiding voor tekst 3">
            <a:extLst>
              <a:ext uri="{FF2B5EF4-FFF2-40B4-BE49-F238E27FC236}">
                <a16:creationId xmlns:a16="http://schemas.microsoft.com/office/drawing/2014/main" id="{1CDD63BD-6C59-A774-6D1C-FC0426564722}"/>
              </a:ext>
            </a:extLst>
          </p:cNvPr>
          <p:cNvSpPr>
            <a:spLocks noGrp="1"/>
          </p:cNvSpPr>
          <p:nvPr>
            <p:ph type="body" idx="1"/>
          </p:nvPr>
        </p:nvSpPr>
        <p:spPr/>
        <p:txBody>
          <a:bodyPr/>
          <a:lstStyle/>
          <a:p>
            <a:r>
              <a:rPr lang="nl-NL" err="1"/>
              <a:t>Renewable</a:t>
            </a:r>
            <a:r>
              <a:rPr lang="nl-NL"/>
              <a:t> Energy Directive</a:t>
            </a:r>
          </a:p>
        </p:txBody>
      </p:sp>
    </p:spTree>
    <p:extLst>
      <p:ext uri="{BB962C8B-B14F-4D97-AF65-F5344CB8AC3E}">
        <p14:creationId xmlns:p14="http://schemas.microsoft.com/office/powerpoint/2010/main" val="1036350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93839A6D-1E77-9B57-102A-7659959FBA9E}"/>
              </a:ext>
            </a:extLst>
          </p:cNvPr>
          <p:cNvSpPr>
            <a:spLocks noGrp="1"/>
          </p:cNvSpPr>
          <p:nvPr>
            <p:ph type="body" sz="quarter" idx="13"/>
          </p:nvPr>
        </p:nvSpPr>
        <p:spPr>
          <a:xfrm>
            <a:off x="322562" y="462193"/>
            <a:ext cx="7247020" cy="384903"/>
          </a:xfrm>
        </p:spPr>
        <p:txBody>
          <a:bodyPr>
            <a:normAutofit fontScale="85000" lnSpcReduction="20000"/>
          </a:bodyPr>
          <a:lstStyle/>
          <a:p>
            <a:r>
              <a:rPr lang="nl-NL"/>
              <a:t>RED II</a:t>
            </a:r>
          </a:p>
        </p:txBody>
      </p:sp>
      <p:sp>
        <p:nvSpPr>
          <p:cNvPr id="4" name="Tijdelijke aanduiding voor tekst 3">
            <a:extLst>
              <a:ext uri="{FF2B5EF4-FFF2-40B4-BE49-F238E27FC236}">
                <a16:creationId xmlns:a16="http://schemas.microsoft.com/office/drawing/2014/main" id="{10DCC0AE-4753-2902-D239-26E2B1215FFB}"/>
              </a:ext>
            </a:extLst>
          </p:cNvPr>
          <p:cNvSpPr>
            <a:spLocks noGrp="1"/>
          </p:cNvSpPr>
          <p:nvPr>
            <p:ph type="body" sz="quarter" idx="14"/>
          </p:nvPr>
        </p:nvSpPr>
        <p:spPr>
          <a:xfrm>
            <a:off x="322562" y="1003851"/>
            <a:ext cx="7459566" cy="4930727"/>
          </a:xfrm>
        </p:spPr>
        <p:txBody>
          <a:bodyPr>
            <a:normAutofit/>
          </a:bodyPr>
          <a:lstStyle/>
          <a:p>
            <a:pPr marL="342900" indent="-342900">
              <a:buFont typeface="Arial" panose="020B0604020202020204" pitchFamily="34" charset="0"/>
              <a:buChar char="•"/>
            </a:pPr>
            <a:r>
              <a:rPr lang="nl-NL"/>
              <a:t>Europese RED II </a:t>
            </a:r>
            <a:r>
              <a:rPr lang="nl-NL" err="1"/>
              <a:t>directive</a:t>
            </a:r>
            <a:r>
              <a:rPr lang="nl-NL"/>
              <a:t> EC/2001/2018</a:t>
            </a:r>
          </a:p>
          <a:p>
            <a:pPr marL="342900" indent="-342900">
              <a:buFont typeface="Arial" panose="020B0604020202020204" pitchFamily="34" charset="0"/>
              <a:buChar char="•"/>
            </a:pPr>
            <a:r>
              <a:rPr lang="nl-NL"/>
              <a:t>Implementatie door de lidstaten; 30 Juni 2021</a:t>
            </a:r>
          </a:p>
          <a:p>
            <a:pPr marL="342900" indent="-342900">
              <a:buFont typeface="Arial" panose="020B0604020202020204" pitchFamily="34" charset="0"/>
              <a:buChar char="•"/>
            </a:pPr>
            <a:r>
              <a:rPr lang="nl-NL"/>
              <a:t>Artikel 29; Duurzaamheid- en broeikasgas emissie reductie criteria </a:t>
            </a:r>
          </a:p>
          <a:p>
            <a:pPr marL="342900" indent="-342900">
              <a:buFont typeface="Arial" panose="020B0604020202020204" pitchFamily="34" charset="0"/>
              <a:buChar char="•"/>
            </a:pPr>
            <a:r>
              <a:rPr lang="nl-NL"/>
              <a:t>Artikel 30; Verificatie voor voldoen aan de duurzaamheid- en broeikasgas emissie reductie criteria </a:t>
            </a:r>
          </a:p>
          <a:p>
            <a:pPr marL="342900" indent="-342900">
              <a:buFont typeface="Arial" panose="020B0604020202020204" pitchFamily="34" charset="0"/>
              <a:buChar char="•"/>
            </a:pPr>
            <a:r>
              <a:rPr lang="nl-NL"/>
              <a:t>Artikel 31; Berekening van de GHG impact </a:t>
            </a:r>
          </a:p>
          <a:p>
            <a:pPr marL="342900" indent="-342900">
              <a:buFont typeface="Arial" panose="020B0604020202020204" pitchFamily="34" charset="0"/>
              <a:buChar char="•"/>
            </a:pPr>
            <a:r>
              <a:rPr lang="nl-NL"/>
              <a:t>Annex V voor </a:t>
            </a:r>
            <a:r>
              <a:rPr lang="nl-NL" err="1"/>
              <a:t>biofuels</a:t>
            </a:r>
            <a:r>
              <a:rPr lang="nl-NL"/>
              <a:t>, </a:t>
            </a:r>
            <a:r>
              <a:rPr lang="nl-NL" err="1"/>
              <a:t>bioliquids</a:t>
            </a:r>
            <a:r>
              <a:rPr lang="nl-NL"/>
              <a:t> </a:t>
            </a:r>
          </a:p>
          <a:p>
            <a:pPr marL="342900" indent="-342900">
              <a:buFont typeface="Arial" panose="020B0604020202020204" pitchFamily="34" charset="0"/>
              <a:buChar char="•"/>
            </a:pPr>
            <a:r>
              <a:rPr lang="nl-NL"/>
              <a:t>Annex VI voor </a:t>
            </a:r>
            <a:r>
              <a:rPr lang="nl-NL" err="1"/>
              <a:t>biomass</a:t>
            </a:r>
            <a:r>
              <a:rPr lang="nl-NL"/>
              <a:t> </a:t>
            </a:r>
            <a:r>
              <a:rPr lang="nl-NL" err="1"/>
              <a:t>fuels</a:t>
            </a:r>
            <a:endParaRPr lang="nl-NL"/>
          </a:p>
          <a:p>
            <a:pPr marL="342900" indent="-342900">
              <a:buFont typeface="Arial" panose="020B0604020202020204" pitchFamily="34" charset="0"/>
              <a:buChar char="•"/>
            </a:pPr>
            <a:r>
              <a:rPr lang="nl-NL">
                <a:hlinkClick r:id="rId3"/>
              </a:rPr>
              <a:t>Geaccepteerde vrijwillige certificatie schema's onder RED II </a:t>
            </a:r>
            <a:endParaRPr lang="nl-NL"/>
          </a:p>
          <a:p>
            <a:endParaRPr lang="nl-NL"/>
          </a:p>
        </p:txBody>
      </p:sp>
      <p:sp>
        <p:nvSpPr>
          <p:cNvPr id="5" name="Tijdelijke aanduiding voor afbeelding 4">
            <a:extLst>
              <a:ext uri="{FF2B5EF4-FFF2-40B4-BE49-F238E27FC236}">
                <a16:creationId xmlns:a16="http://schemas.microsoft.com/office/drawing/2014/main" id="{BDFE2222-63CF-2C88-D26B-5770E12B67F4}"/>
              </a:ext>
            </a:extLst>
          </p:cNvPr>
          <p:cNvSpPr>
            <a:spLocks noGrp="1"/>
          </p:cNvSpPr>
          <p:nvPr>
            <p:ph type="pic" sz="quarter" idx="15"/>
          </p:nvPr>
        </p:nvSpPr>
        <p:spPr/>
        <p:txBody>
          <a:bodyPr/>
          <a:lstStyle/>
          <a:p>
            <a:endParaRPr lang="nl-NL"/>
          </a:p>
        </p:txBody>
      </p:sp>
    </p:spTree>
    <p:extLst>
      <p:ext uri="{BB962C8B-B14F-4D97-AF65-F5344CB8AC3E}">
        <p14:creationId xmlns:p14="http://schemas.microsoft.com/office/powerpoint/2010/main" val="3913347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93839A6D-1E77-9B57-102A-7659959FBA9E}"/>
              </a:ext>
            </a:extLst>
          </p:cNvPr>
          <p:cNvSpPr>
            <a:spLocks noGrp="1"/>
          </p:cNvSpPr>
          <p:nvPr>
            <p:ph type="body" sz="quarter" idx="13"/>
          </p:nvPr>
        </p:nvSpPr>
        <p:spPr>
          <a:xfrm>
            <a:off x="322562" y="462193"/>
            <a:ext cx="7247020" cy="384903"/>
          </a:xfrm>
        </p:spPr>
        <p:txBody>
          <a:bodyPr>
            <a:normAutofit fontScale="85000" lnSpcReduction="20000"/>
          </a:bodyPr>
          <a:lstStyle/>
          <a:p>
            <a:r>
              <a:rPr lang="nl-NL"/>
              <a:t>RED II – GHG principes</a:t>
            </a:r>
          </a:p>
        </p:txBody>
      </p:sp>
      <p:sp>
        <p:nvSpPr>
          <p:cNvPr id="4" name="Tijdelijke aanduiding voor tekst 3">
            <a:extLst>
              <a:ext uri="{FF2B5EF4-FFF2-40B4-BE49-F238E27FC236}">
                <a16:creationId xmlns:a16="http://schemas.microsoft.com/office/drawing/2014/main" id="{10DCC0AE-4753-2902-D239-26E2B1215FFB}"/>
              </a:ext>
            </a:extLst>
          </p:cNvPr>
          <p:cNvSpPr>
            <a:spLocks noGrp="1"/>
          </p:cNvSpPr>
          <p:nvPr>
            <p:ph type="body" sz="quarter" idx="14"/>
          </p:nvPr>
        </p:nvSpPr>
        <p:spPr>
          <a:xfrm>
            <a:off x="322562" y="994707"/>
            <a:ext cx="8492254" cy="4930727"/>
          </a:xfrm>
        </p:spPr>
        <p:txBody>
          <a:bodyPr>
            <a:normAutofit/>
          </a:bodyPr>
          <a:lstStyle/>
          <a:p>
            <a:pPr marL="342900" indent="-342900">
              <a:buFont typeface="Arial" panose="020B0604020202020204" pitchFamily="34" charset="0"/>
              <a:buChar char="•"/>
            </a:pPr>
            <a:r>
              <a:rPr lang="nl-NL" err="1"/>
              <a:t>GreenHouseGasses</a:t>
            </a:r>
            <a:r>
              <a:rPr lang="nl-NL"/>
              <a:t> (GHG)</a:t>
            </a:r>
          </a:p>
          <a:p>
            <a:pPr marL="342900" indent="-342900">
              <a:buFont typeface="Arial" panose="020B0604020202020204" pitchFamily="34" charset="0"/>
              <a:buChar char="•"/>
            </a:pPr>
            <a:r>
              <a:rPr lang="nl-NL"/>
              <a:t>In het Nederlands </a:t>
            </a:r>
            <a:r>
              <a:rPr lang="nl-NL" err="1"/>
              <a:t>BroeiKasGassen</a:t>
            </a:r>
            <a:r>
              <a:rPr lang="nl-NL"/>
              <a:t> (BKG)</a:t>
            </a:r>
          </a:p>
          <a:p>
            <a:pPr marL="342900" indent="-342900">
              <a:buFont typeface="Arial" panose="020B0604020202020204" pitchFamily="34" charset="0"/>
              <a:buChar char="•"/>
            </a:pPr>
            <a:r>
              <a:rPr lang="nl-NL"/>
              <a:t>Omgerekend in “koolstofequivalenten” = CO</a:t>
            </a:r>
            <a:r>
              <a:rPr lang="nl-NL" baseline="-25000"/>
              <a:t>2eq</a:t>
            </a:r>
            <a:r>
              <a:rPr lang="nl-NL"/>
              <a:t> en omvat;</a:t>
            </a:r>
            <a:endParaRPr lang="nl-NL" baseline="-25000"/>
          </a:p>
          <a:p>
            <a:pPr marL="1028700" lvl="1" indent="-342900"/>
            <a:r>
              <a:rPr lang="nl-NL"/>
              <a:t>CO</a:t>
            </a:r>
            <a:r>
              <a:rPr lang="nl-NL" baseline="-25000"/>
              <a:t>2</a:t>
            </a:r>
            <a:r>
              <a:rPr lang="nl-NL"/>
              <a:t> (factor 1)</a:t>
            </a:r>
          </a:p>
          <a:p>
            <a:pPr marL="1028700" lvl="1" indent="-342900"/>
            <a:r>
              <a:rPr lang="nl-NL"/>
              <a:t>CH</a:t>
            </a:r>
            <a:r>
              <a:rPr lang="nl-NL" baseline="-25000"/>
              <a:t>4</a:t>
            </a:r>
            <a:r>
              <a:rPr lang="nl-NL"/>
              <a:t> (factor </a:t>
            </a:r>
            <a:r>
              <a:rPr lang="nl-NL">
                <a:solidFill>
                  <a:srgbClr val="FF0000"/>
                </a:solidFill>
              </a:rPr>
              <a:t>28</a:t>
            </a:r>
            <a:r>
              <a:rPr lang="nl-NL"/>
              <a:t>)</a:t>
            </a:r>
            <a:endParaRPr lang="nl-NL" baseline="-25000"/>
          </a:p>
          <a:p>
            <a:pPr marL="1028700" lvl="1" indent="-342900"/>
            <a:r>
              <a:rPr lang="nl-NL"/>
              <a:t>N</a:t>
            </a:r>
            <a:r>
              <a:rPr lang="nl-NL" baseline="-25000"/>
              <a:t>2</a:t>
            </a:r>
            <a:r>
              <a:rPr lang="nl-NL"/>
              <a:t>O (factor </a:t>
            </a:r>
            <a:r>
              <a:rPr lang="nl-NL">
                <a:solidFill>
                  <a:srgbClr val="FF0000"/>
                </a:solidFill>
              </a:rPr>
              <a:t>265</a:t>
            </a:r>
            <a:r>
              <a:rPr lang="nl-NL"/>
              <a:t>)</a:t>
            </a:r>
          </a:p>
          <a:p>
            <a:pPr marL="342900" indent="-342900">
              <a:buFont typeface="Arial" panose="020B0604020202020204" pitchFamily="34" charset="0"/>
              <a:buChar char="•"/>
            </a:pPr>
            <a:r>
              <a:rPr lang="nl-NL"/>
              <a:t>Bij verbranding wordt biogene CO</a:t>
            </a:r>
            <a:r>
              <a:rPr lang="nl-NL" baseline="-25000"/>
              <a:t>2</a:t>
            </a:r>
            <a:r>
              <a:rPr lang="nl-NL"/>
              <a:t> beschouwd als 0 (nul)</a:t>
            </a:r>
          </a:p>
          <a:p>
            <a:pPr marL="342900" indent="-342900">
              <a:buFont typeface="Arial" panose="020B0604020202020204" pitchFamily="34" charset="0"/>
              <a:buChar char="•"/>
            </a:pPr>
            <a:r>
              <a:rPr lang="nl-NL"/>
              <a:t>In productieketen is echter ook sprake van (fossiele) uitstoot </a:t>
            </a:r>
          </a:p>
          <a:p>
            <a:pPr marL="342900" indent="-342900">
              <a:buFont typeface="Arial" panose="020B0604020202020204" pitchFamily="34" charset="0"/>
              <a:buChar char="•"/>
            </a:pPr>
            <a:r>
              <a:rPr lang="nl-NL"/>
              <a:t>RED II beoogd significante reductie t.o.v. fossiele referentie berekend over de gehele keten van productie tot eindverbruik</a:t>
            </a:r>
          </a:p>
          <a:p>
            <a:pPr marL="342900" indent="-342900">
              <a:buFont typeface="Arial" panose="020B0604020202020204" pitchFamily="34" charset="0"/>
              <a:buChar char="•"/>
            </a:pPr>
            <a:r>
              <a:rPr lang="nl-NL"/>
              <a:t>Dit dient aantoonbaar gemaakt te worden middels certificatie</a:t>
            </a:r>
          </a:p>
          <a:p>
            <a:pPr marL="342900" indent="-342900">
              <a:buFont typeface="Arial" panose="020B0604020202020204" pitchFamily="34" charset="0"/>
              <a:buChar char="•"/>
            </a:pPr>
            <a:endParaRPr lang="nl-NL"/>
          </a:p>
          <a:p>
            <a:endParaRPr lang="nl-NL"/>
          </a:p>
        </p:txBody>
      </p:sp>
      <p:sp>
        <p:nvSpPr>
          <p:cNvPr id="5" name="Tijdelijke aanduiding voor afbeelding 4">
            <a:extLst>
              <a:ext uri="{FF2B5EF4-FFF2-40B4-BE49-F238E27FC236}">
                <a16:creationId xmlns:a16="http://schemas.microsoft.com/office/drawing/2014/main" id="{BDFE2222-63CF-2C88-D26B-5770E12B67F4}"/>
              </a:ext>
            </a:extLst>
          </p:cNvPr>
          <p:cNvSpPr>
            <a:spLocks noGrp="1"/>
          </p:cNvSpPr>
          <p:nvPr>
            <p:ph type="pic" sz="quarter" idx="15"/>
          </p:nvPr>
        </p:nvSpPr>
        <p:spPr/>
        <p:txBody>
          <a:bodyPr/>
          <a:lstStyle/>
          <a:p>
            <a:endParaRPr lang="nl-NL"/>
          </a:p>
        </p:txBody>
      </p:sp>
    </p:spTree>
    <p:extLst>
      <p:ext uri="{BB962C8B-B14F-4D97-AF65-F5344CB8AC3E}">
        <p14:creationId xmlns:p14="http://schemas.microsoft.com/office/powerpoint/2010/main" val="3002886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EAE66B-7BE4-0BF2-174E-6B92E78C0DE2}"/>
              </a:ext>
            </a:extLst>
          </p:cNvPr>
          <p:cNvSpPr>
            <a:spLocks noGrp="1"/>
          </p:cNvSpPr>
          <p:nvPr>
            <p:ph type="title"/>
          </p:nvPr>
        </p:nvSpPr>
        <p:spPr/>
        <p:txBody>
          <a:bodyPr>
            <a:normAutofit fontScale="90000"/>
          </a:bodyPr>
          <a:lstStyle/>
          <a:p>
            <a:r>
              <a:rPr lang="nl-NL"/>
              <a:t>RED II – GHG criteria (1)</a:t>
            </a:r>
          </a:p>
        </p:txBody>
      </p:sp>
      <p:sp>
        <p:nvSpPr>
          <p:cNvPr id="3" name="Tijdelijke aanduiding voor tekst 2">
            <a:extLst>
              <a:ext uri="{FF2B5EF4-FFF2-40B4-BE49-F238E27FC236}">
                <a16:creationId xmlns:a16="http://schemas.microsoft.com/office/drawing/2014/main" id="{F1B6FC73-3666-6E2B-8DD6-902E12A2F4E2}"/>
              </a:ext>
            </a:extLst>
          </p:cNvPr>
          <p:cNvSpPr>
            <a:spLocks noGrp="1"/>
          </p:cNvSpPr>
          <p:nvPr>
            <p:ph type="body" sz="quarter" idx="13"/>
          </p:nvPr>
        </p:nvSpPr>
        <p:spPr/>
        <p:txBody>
          <a:bodyPr>
            <a:normAutofit fontScale="85000" lnSpcReduction="20000"/>
          </a:bodyPr>
          <a:lstStyle/>
          <a:p>
            <a:r>
              <a:rPr lang="nl-NL"/>
              <a:t>Type brandstof en markt afhankelijke GHG rekenmethode </a:t>
            </a:r>
          </a:p>
        </p:txBody>
      </p:sp>
      <p:pic>
        <p:nvPicPr>
          <p:cNvPr id="5" name="Afbeelding 4">
            <a:extLst>
              <a:ext uri="{FF2B5EF4-FFF2-40B4-BE49-F238E27FC236}">
                <a16:creationId xmlns:a16="http://schemas.microsoft.com/office/drawing/2014/main" id="{D2F003A0-A7BA-878A-04FC-BE3929777823}"/>
              </a:ext>
            </a:extLst>
          </p:cNvPr>
          <p:cNvPicPr>
            <a:picLocks noChangeAspect="1"/>
          </p:cNvPicPr>
          <p:nvPr/>
        </p:nvPicPr>
        <p:blipFill>
          <a:blip r:embed="rId2"/>
          <a:stretch>
            <a:fillRect/>
          </a:stretch>
        </p:blipFill>
        <p:spPr>
          <a:xfrm>
            <a:off x="82334" y="1943741"/>
            <a:ext cx="10585665" cy="4291485"/>
          </a:xfrm>
          <a:prstGeom prst="rect">
            <a:avLst/>
          </a:prstGeom>
        </p:spPr>
      </p:pic>
    </p:spTree>
    <p:extLst>
      <p:ext uri="{BB962C8B-B14F-4D97-AF65-F5344CB8AC3E}">
        <p14:creationId xmlns:p14="http://schemas.microsoft.com/office/powerpoint/2010/main" val="3988162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EAE66B-7BE4-0BF2-174E-6B92E78C0DE2}"/>
              </a:ext>
            </a:extLst>
          </p:cNvPr>
          <p:cNvSpPr>
            <a:spLocks noGrp="1"/>
          </p:cNvSpPr>
          <p:nvPr>
            <p:ph type="title"/>
          </p:nvPr>
        </p:nvSpPr>
        <p:spPr/>
        <p:txBody>
          <a:bodyPr>
            <a:normAutofit fontScale="90000"/>
          </a:bodyPr>
          <a:lstStyle/>
          <a:p>
            <a:r>
              <a:rPr lang="nl-NL"/>
              <a:t>RED II – GHG criteria (2)</a:t>
            </a:r>
          </a:p>
        </p:txBody>
      </p:sp>
      <p:sp>
        <p:nvSpPr>
          <p:cNvPr id="3" name="Tijdelijke aanduiding voor tekst 2">
            <a:extLst>
              <a:ext uri="{FF2B5EF4-FFF2-40B4-BE49-F238E27FC236}">
                <a16:creationId xmlns:a16="http://schemas.microsoft.com/office/drawing/2014/main" id="{F1B6FC73-3666-6E2B-8DD6-902E12A2F4E2}"/>
              </a:ext>
            </a:extLst>
          </p:cNvPr>
          <p:cNvSpPr>
            <a:spLocks noGrp="1"/>
          </p:cNvSpPr>
          <p:nvPr>
            <p:ph type="body" sz="quarter" idx="13"/>
          </p:nvPr>
        </p:nvSpPr>
        <p:spPr/>
        <p:txBody>
          <a:bodyPr>
            <a:normAutofit fontScale="85000" lnSpcReduction="20000"/>
          </a:bodyPr>
          <a:lstStyle/>
          <a:p>
            <a:r>
              <a:rPr lang="nl-NL"/>
              <a:t>Fossiele referentie voor GHG emissie bij groen gas inzet in vervoer</a:t>
            </a:r>
          </a:p>
        </p:txBody>
      </p:sp>
      <p:pic>
        <p:nvPicPr>
          <p:cNvPr id="4" name="Afbeelding 3">
            <a:extLst>
              <a:ext uri="{FF2B5EF4-FFF2-40B4-BE49-F238E27FC236}">
                <a16:creationId xmlns:a16="http://schemas.microsoft.com/office/drawing/2014/main" id="{A04CBAB3-C159-372D-DEE4-CAC996796AC4}"/>
              </a:ext>
            </a:extLst>
          </p:cNvPr>
          <p:cNvPicPr>
            <a:picLocks noChangeAspect="1"/>
          </p:cNvPicPr>
          <p:nvPr/>
        </p:nvPicPr>
        <p:blipFill>
          <a:blip r:embed="rId3"/>
          <a:stretch>
            <a:fillRect/>
          </a:stretch>
        </p:blipFill>
        <p:spPr>
          <a:xfrm>
            <a:off x="322561" y="1871839"/>
            <a:ext cx="8504197" cy="4123247"/>
          </a:xfrm>
          <a:prstGeom prst="rect">
            <a:avLst/>
          </a:prstGeom>
        </p:spPr>
      </p:pic>
      <p:sp>
        <p:nvSpPr>
          <p:cNvPr id="6" name="Tekstvak 5">
            <a:extLst>
              <a:ext uri="{FF2B5EF4-FFF2-40B4-BE49-F238E27FC236}">
                <a16:creationId xmlns:a16="http://schemas.microsoft.com/office/drawing/2014/main" id="{7345E43C-8726-9E4C-01EA-EB5F25415C51}"/>
              </a:ext>
            </a:extLst>
          </p:cNvPr>
          <p:cNvSpPr txBox="1"/>
          <p:nvPr/>
        </p:nvSpPr>
        <p:spPr>
          <a:xfrm>
            <a:off x="7810622" y="5348755"/>
            <a:ext cx="4208106" cy="646331"/>
          </a:xfrm>
          <a:prstGeom prst="rect">
            <a:avLst/>
          </a:prstGeom>
          <a:noFill/>
        </p:spPr>
        <p:txBody>
          <a:bodyPr wrap="square" rtlCol="0">
            <a:spAutoFit/>
          </a:bodyPr>
          <a:lstStyle/>
          <a:p>
            <a:r>
              <a:rPr lang="nl-NL"/>
              <a:t>  * installaties in bedrijf na 5 oktober 2015</a:t>
            </a:r>
          </a:p>
          <a:p>
            <a:r>
              <a:rPr lang="nl-NL"/>
              <a:t>** installaties in bedrijf vanaf januari 2021</a:t>
            </a:r>
          </a:p>
        </p:txBody>
      </p:sp>
      <p:sp>
        <p:nvSpPr>
          <p:cNvPr id="7" name="Tekstvak 6">
            <a:extLst>
              <a:ext uri="{FF2B5EF4-FFF2-40B4-BE49-F238E27FC236}">
                <a16:creationId xmlns:a16="http://schemas.microsoft.com/office/drawing/2014/main" id="{D375DCEC-79E3-5C31-35CE-9578691DA9FA}"/>
              </a:ext>
            </a:extLst>
          </p:cNvPr>
          <p:cNvSpPr txBox="1"/>
          <p:nvPr/>
        </p:nvSpPr>
        <p:spPr>
          <a:xfrm>
            <a:off x="6485676" y="2370600"/>
            <a:ext cx="5383763" cy="369332"/>
          </a:xfrm>
          <a:prstGeom prst="rect">
            <a:avLst/>
          </a:prstGeom>
          <a:noFill/>
          <a:ln w="12700">
            <a:solidFill>
              <a:schemeClr val="accent2"/>
            </a:solidFill>
          </a:ln>
        </p:spPr>
        <p:txBody>
          <a:bodyPr wrap="square" rtlCol="0">
            <a:spAutoFit/>
          </a:bodyPr>
          <a:lstStyle/>
          <a:p>
            <a:r>
              <a:rPr lang="nl-NL"/>
              <a:t>Datum in bedrijf name = eerste invoeding van groengas.</a:t>
            </a:r>
          </a:p>
        </p:txBody>
      </p:sp>
    </p:spTree>
    <p:extLst>
      <p:ext uri="{BB962C8B-B14F-4D97-AF65-F5344CB8AC3E}">
        <p14:creationId xmlns:p14="http://schemas.microsoft.com/office/powerpoint/2010/main" val="3196798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EAE66B-7BE4-0BF2-174E-6B92E78C0DE2}"/>
              </a:ext>
            </a:extLst>
          </p:cNvPr>
          <p:cNvSpPr>
            <a:spLocks noGrp="1"/>
          </p:cNvSpPr>
          <p:nvPr>
            <p:ph type="title"/>
          </p:nvPr>
        </p:nvSpPr>
        <p:spPr/>
        <p:txBody>
          <a:bodyPr>
            <a:normAutofit fontScale="90000"/>
          </a:bodyPr>
          <a:lstStyle/>
          <a:p>
            <a:r>
              <a:rPr lang="nl-NL"/>
              <a:t>RED II – GHG criteria (3)</a:t>
            </a:r>
          </a:p>
        </p:txBody>
      </p:sp>
      <p:sp>
        <p:nvSpPr>
          <p:cNvPr id="3" name="Tijdelijke aanduiding voor tekst 2">
            <a:extLst>
              <a:ext uri="{FF2B5EF4-FFF2-40B4-BE49-F238E27FC236}">
                <a16:creationId xmlns:a16="http://schemas.microsoft.com/office/drawing/2014/main" id="{F1B6FC73-3666-6E2B-8DD6-902E12A2F4E2}"/>
              </a:ext>
            </a:extLst>
          </p:cNvPr>
          <p:cNvSpPr>
            <a:spLocks noGrp="1"/>
          </p:cNvSpPr>
          <p:nvPr>
            <p:ph type="body" sz="quarter" idx="13"/>
          </p:nvPr>
        </p:nvSpPr>
        <p:spPr/>
        <p:txBody>
          <a:bodyPr>
            <a:normAutofit fontScale="85000" lnSpcReduction="20000"/>
          </a:bodyPr>
          <a:lstStyle/>
          <a:p>
            <a:r>
              <a:rPr lang="nl-NL"/>
              <a:t>Mogelijkheden voor gebruik van GHG information</a:t>
            </a:r>
          </a:p>
        </p:txBody>
      </p:sp>
      <p:sp>
        <p:nvSpPr>
          <p:cNvPr id="6" name="Tekstvak 5">
            <a:extLst>
              <a:ext uri="{FF2B5EF4-FFF2-40B4-BE49-F238E27FC236}">
                <a16:creationId xmlns:a16="http://schemas.microsoft.com/office/drawing/2014/main" id="{7345E43C-8726-9E4C-01EA-EB5F25415C51}"/>
              </a:ext>
            </a:extLst>
          </p:cNvPr>
          <p:cNvSpPr txBox="1"/>
          <p:nvPr/>
        </p:nvSpPr>
        <p:spPr>
          <a:xfrm>
            <a:off x="536406" y="2204338"/>
            <a:ext cx="10474494" cy="3416320"/>
          </a:xfrm>
          <a:prstGeom prst="rect">
            <a:avLst/>
          </a:prstGeom>
          <a:noFill/>
        </p:spPr>
        <p:txBody>
          <a:bodyPr wrap="square" rtlCol="0">
            <a:spAutoFit/>
          </a:bodyPr>
          <a:lstStyle/>
          <a:p>
            <a:pPr marL="285750" indent="-285750">
              <a:buFont typeface="Arial" panose="020B0604020202020204" pitchFamily="34" charset="0"/>
              <a:buChar char="•"/>
            </a:pPr>
            <a:r>
              <a:rPr lang="nl-NL" sz="2400"/>
              <a:t>Total Default Value (TDV) conform RED II (indien beschikbaar)</a:t>
            </a:r>
          </a:p>
          <a:p>
            <a:pPr marL="285750" indent="-285750">
              <a:buFont typeface="Arial" panose="020B0604020202020204" pitchFamily="34" charset="0"/>
              <a:buChar char="•"/>
            </a:pPr>
            <a:endParaRPr lang="nl-NL" sz="2400"/>
          </a:p>
          <a:p>
            <a:pPr marL="285750" indent="-285750">
              <a:buFont typeface="Arial" panose="020B0604020202020204" pitchFamily="34" charset="0"/>
              <a:buChar char="•"/>
            </a:pPr>
            <a:r>
              <a:rPr lang="nl-NL" sz="2400" err="1"/>
              <a:t>Disaggregated</a:t>
            </a:r>
            <a:r>
              <a:rPr lang="nl-NL" sz="2400"/>
              <a:t> Default Value (DDV) conform RED II (indien beschikbaar)</a:t>
            </a:r>
          </a:p>
          <a:p>
            <a:pPr marL="285750" indent="-285750">
              <a:buFont typeface="Arial" panose="020B0604020202020204" pitchFamily="34" charset="0"/>
              <a:buChar char="•"/>
            </a:pPr>
            <a:endParaRPr lang="nl-NL" sz="2400"/>
          </a:p>
          <a:p>
            <a:pPr marL="285750" indent="-285750">
              <a:buFont typeface="Arial" panose="020B0604020202020204" pitchFamily="34" charset="0"/>
              <a:buChar char="•"/>
            </a:pPr>
            <a:r>
              <a:rPr lang="nl-NL" sz="2400"/>
              <a:t>Actuele berekening conform RED II</a:t>
            </a:r>
          </a:p>
          <a:p>
            <a:endParaRPr lang="nl-NL" sz="2400"/>
          </a:p>
          <a:p>
            <a:pPr marL="285750" indent="-285750">
              <a:buFont typeface="Arial" panose="020B0604020202020204" pitchFamily="34" charset="0"/>
              <a:buChar char="•"/>
            </a:pPr>
            <a:r>
              <a:rPr lang="nl-NL" sz="2400"/>
              <a:t>Combinatie van DDV en actuele waarde is toegestaan</a:t>
            </a:r>
          </a:p>
          <a:p>
            <a:pPr marL="285750" indent="-285750">
              <a:buFont typeface="Arial" panose="020B0604020202020204" pitchFamily="34" charset="0"/>
              <a:buChar char="•"/>
            </a:pPr>
            <a:endParaRPr lang="nl-NL" sz="2400"/>
          </a:p>
          <a:p>
            <a:pPr marL="285750" indent="-285750">
              <a:buFont typeface="Arial" panose="020B0604020202020204" pitchFamily="34" charset="0"/>
              <a:buChar char="•"/>
            </a:pPr>
            <a:r>
              <a:rPr lang="nl-NL" sz="2400"/>
              <a:t>Andere bronnen zijn niet toegestaan</a:t>
            </a:r>
          </a:p>
        </p:txBody>
      </p:sp>
    </p:spTree>
    <p:extLst>
      <p:ext uri="{BB962C8B-B14F-4D97-AF65-F5344CB8AC3E}">
        <p14:creationId xmlns:p14="http://schemas.microsoft.com/office/powerpoint/2010/main" val="2458566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F1B6FC73-3666-6E2B-8DD6-902E12A2F4E2}"/>
              </a:ext>
            </a:extLst>
          </p:cNvPr>
          <p:cNvSpPr>
            <a:spLocks noGrp="1"/>
          </p:cNvSpPr>
          <p:nvPr>
            <p:ph type="body" sz="quarter" idx="13"/>
          </p:nvPr>
        </p:nvSpPr>
        <p:spPr>
          <a:xfrm>
            <a:off x="322562" y="681350"/>
            <a:ext cx="9130108" cy="384903"/>
          </a:xfrm>
        </p:spPr>
        <p:txBody>
          <a:bodyPr>
            <a:normAutofit fontScale="85000" lnSpcReduction="20000"/>
          </a:bodyPr>
          <a:lstStyle/>
          <a:p>
            <a:r>
              <a:rPr lang="nl-NL"/>
              <a:t>Total Default Value (TDV) groen gas</a:t>
            </a:r>
          </a:p>
        </p:txBody>
      </p:sp>
      <p:pic>
        <p:nvPicPr>
          <p:cNvPr id="4" name="Afbeelding 3">
            <a:extLst>
              <a:ext uri="{FF2B5EF4-FFF2-40B4-BE49-F238E27FC236}">
                <a16:creationId xmlns:a16="http://schemas.microsoft.com/office/drawing/2014/main" id="{7627AC7D-8843-D935-1387-2DF289E18A1F}"/>
              </a:ext>
            </a:extLst>
          </p:cNvPr>
          <p:cNvPicPr>
            <a:picLocks noChangeAspect="1"/>
          </p:cNvPicPr>
          <p:nvPr/>
        </p:nvPicPr>
        <p:blipFill>
          <a:blip r:embed="rId3"/>
          <a:stretch>
            <a:fillRect/>
          </a:stretch>
        </p:blipFill>
        <p:spPr>
          <a:xfrm>
            <a:off x="424494" y="1376514"/>
            <a:ext cx="5717665" cy="4007252"/>
          </a:xfrm>
          <a:prstGeom prst="rect">
            <a:avLst/>
          </a:prstGeom>
        </p:spPr>
      </p:pic>
      <p:pic>
        <p:nvPicPr>
          <p:cNvPr id="5" name="Afbeelding 4">
            <a:extLst>
              <a:ext uri="{FF2B5EF4-FFF2-40B4-BE49-F238E27FC236}">
                <a16:creationId xmlns:a16="http://schemas.microsoft.com/office/drawing/2014/main" id="{7CFB0155-59D8-1C60-8BE1-AF82C567FE72}"/>
              </a:ext>
            </a:extLst>
          </p:cNvPr>
          <p:cNvPicPr>
            <a:picLocks noChangeAspect="1"/>
          </p:cNvPicPr>
          <p:nvPr/>
        </p:nvPicPr>
        <p:blipFill rotWithShape="1">
          <a:blip r:embed="rId4"/>
          <a:srcRect t="24445" b="5671"/>
          <a:stretch/>
        </p:blipFill>
        <p:spPr>
          <a:xfrm>
            <a:off x="6186197" y="1761417"/>
            <a:ext cx="5723988" cy="1802360"/>
          </a:xfrm>
          <a:prstGeom prst="rect">
            <a:avLst/>
          </a:prstGeom>
        </p:spPr>
      </p:pic>
      <p:pic>
        <p:nvPicPr>
          <p:cNvPr id="7" name="Afbeelding 6">
            <a:extLst>
              <a:ext uri="{FF2B5EF4-FFF2-40B4-BE49-F238E27FC236}">
                <a16:creationId xmlns:a16="http://schemas.microsoft.com/office/drawing/2014/main" id="{7397728D-B68F-7C7B-553B-0EFEB9635D26}"/>
              </a:ext>
            </a:extLst>
          </p:cNvPr>
          <p:cNvPicPr>
            <a:picLocks noChangeAspect="1"/>
          </p:cNvPicPr>
          <p:nvPr/>
        </p:nvPicPr>
        <p:blipFill>
          <a:blip r:embed="rId5"/>
          <a:stretch>
            <a:fillRect/>
          </a:stretch>
        </p:blipFill>
        <p:spPr>
          <a:xfrm>
            <a:off x="6311233" y="3708048"/>
            <a:ext cx="5492395" cy="1383262"/>
          </a:xfrm>
          <a:prstGeom prst="rect">
            <a:avLst/>
          </a:prstGeom>
          <a:ln w="12700">
            <a:solidFill>
              <a:schemeClr val="accent2">
                <a:alpha val="72000"/>
              </a:schemeClr>
            </a:solidFill>
          </a:ln>
        </p:spPr>
      </p:pic>
      <p:pic>
        <p:nvPicPr>
          <p:cNvPr id="8" name="Afbeelding 7">
            <a:extLst>
              <a:ext uri="{FF2B5EF4-FFF2-40B4-BE49-F238E27FC236}">
                <a16:creationId xmlns:a16="http://schemas.microsoft.com/office/drawing/2014/main" id="{82F3B7D6-1182-358C-BD54-9320D6557556}"/>
              </a:ext>
            </a:extLst>
          </p:cNvPr>
          <p:cNvPicPr>
            <a:picLocks noChangeAspect="1"/>
          </p:cNvPicPr>
          <p:nvPr/>
        </p:nvPicPr>
        <p:blipFill rotWithShape="1">
          <a:blip r:embed="rId3"/>
          <a:srcRect b="90395"/>
          <a:stretch/>
        </p:blipFill>
        <p:spPr>
          <a:xfrm>
            <a:off x="6186894" y="1376514"/>
            <a:ext cx="5717665" cy="384903"/>
          </a:xfrm>
          <a:prstGeom prst="rect">
            <a:avLst/>
          </a:prstGeom>
        </p:spPr>
      </p:pic>
      <p:sp>
        <p:nvSpPr>
          <p:cNvPr id="2" name="Tekstvak 1">
            <a:extLst>
              <a:ext uri="{FF2B5EF4-FFF2-40B4-BE49-F238E27FC236}">
                <a16:creationId xmlns:a16="http://schemas.microsoft.com/office/drawing/2014/main" id="{26066921-72B4-DC39-623D-22893EB268AA}"/>
              </a:ext>
            </a:extLst>
          </p:cNvPr>
          <p:cNvSpPr txBox="1"/>
          <p:nvPr/>
        </p:nvSpPr>
        <p:spPr>
          <a:xfrm>
            <a:off x="6186197" y="5081692"/>
            <a:ext cx="4208106" cy="307777"/>
          </a:xfrm>
          <a:prstGeom prst="rect">
            <a:avLst/>
          </a:prstGeom>
          <a:noFill/>
        </p:spPr>
        <p:txBody>
          <a:bodyPr wrap="square" rtlCol="0">
            <a:spAutoFit/>
          </a:bodyPr>
          <a:lstStyle/>
          <a:p>
            <a:r>
              <a:rPr lang="nl-NL" sz="1400" i="1"/>
              <a:t>  * bron: richtlijn 2008/98/EG, 19-11-2008</a:t>
            </a:r>
          </a:p>
        </p:txBody>
      </p:sp>
      <p:sp>
        <p:nvSpPr>
          <p:cNvPr id="6" name="Tekstvak 5">
            <a:extLst>
              <a:ext uri="{FF2B5EF4-FFF2-40B4-BE49-F238E27FC236}">
                <a16:creationId xmlns:a16="http://schemas.microsoft.com/office/drawing/2014/main" id="{2AA51D0E-3602-E831-C4D5-FBE6D67D80C0}"/>
              </a:ext>
            </a:extLst>
          </p:cNvPr>
          <p:cNvSpPr txBox="1"/>
          <p:nvPr/>
        </p:nvSpPr>
        <p:spPr>
          <a:xfrm>
            <a:off x="424493" y="5481486"/>
            <a:ext cx="5886739" cy="307777"/>
          </a:xfrm>
          <a:prstGeom prst="rect">
            <a:avLst/>
          </a:prstGeom>
          <a:noFill/>
        </p:spPr>
        <p:txBody>
          <a:bodyPr wrap="square" rtlCol="0">
            <a:spAutoFit/>
          </a:bodyPr>
          <a:lstStyle/>
          <a:p>
            <a:r>
              <a:rPr lang="nl-NL" sz="1400" i="1"/>
              <a:t>* TDV excl. 4,6 grCO</a:t>
            </a:r>
            <a:r>
              <a:rPr lang="nl-NL" sz="1400" i="1" baseline="-25000"/>
              <a:t>2eq</a:t>
            </a:r>
            <a:r>
              <a:rPr lang="nl-NL" sz="1400" i="1"/>
              <a:t>/MJ bij inzet in vervoer compressie aardgas naar CNG.</a:t>
            </a:r>
          </a:p>
        </p:txBody>
      </p:sp>
    </p:spTree>
    <p:extLst>
      <p:ext uri="{BB962C8B-B14F-4D97-AF65-F5344CB8AC3E}">
        <p14:creationId xmlns:p14="http://schemas.microsoft.com/office/powerpoint/2010/main" val="2823480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F1B6FC73-3666-6E2B-8DD6-902E12A2F4E2}"/>
              </a:ext>
            </a:extLst>
          </p:cNvPr>
          <p:cNvSpPr>
            <a:spLocks noGrp="1"/>
          </p:cNvSpPr>
          <p:nvPr>
            <p:ph type="body" sz="quarter" idx="13"/>
          </p:nvPr>
        </p:nvSpPr>
        <p:spPr>
          <a:xfrm>
            <a:off x="441787" y="646725"/>
            <a:ext cx="9130108" cy="384903"/>
          </a:xfrm>
        </p:spPr>
        <p:txBody>
          <a:bodyPr>
            <a:normAutofit fontScale="85000" lnSpcReduction="20000"/>
          </a:bodyPr>
          <a:lstStyle/>
          <a:p>
            <a:r>
              <a:rPr lang="nl-NL" err="1"/>
              <a:t>Disaggregated</a:t>
            </a:r>
            <a:r>
              <a:rPr lang="nl-NL"/>
              <a:t> Default Value (DDV) groen gas</a:t>
            </a:r>
          </a:p>
        </p:txBody>
      </p:sp>
      <p:pic>
        <p:nvPicPr>
          <p:cNvPr id="6" name="Afbeelding 5">
            <a:extLst>
              <a:ext uri="{FF2B5EF4-FFF2-40B4-BE49-F238E27FC236}">
                <a16:creationId xmlns:a16="http://schemas.microsoft.com/office/drawing/2014/main" id="{8F08771B-D97F-C897-BB2E-29289372550B}"/>
              </a:ext>
            </a:extLst>
          </p:cNvPr>
          <p:cNvPicPr>
            <a:picLocks noChangeAspect="1"/>
          </p:cNvPicPr>
          <p:nvPr/>
        </p:nvPicPr>
        <p:blipFill rotWithShape="1">
          <a:blip r:embed="rId3"/>
          <a:srcRect b="4736"/>
          <a:stretch/>
        </p:blipFill>
        <p:spPr>
          <a:xfrm>
            <a:off x="509314" y="1071435"/>
            <a:ext cx="7476446" cy="4983925"/>
          </a:xfrm>
          <a:prstGeom prst="rect">
            <a:avLst/>
          </a:prstGeom>
        </p:spPr>
      </p:pic>
    </p:spTree>
    <p:extLst>
      <p:ext uri="{BB962C8B-B14F-4D97-AF65-F5344CB8AC3E}">
        <p14:creationId xmlns:p14="http://schemas.microsoft.com/office/powerpoint/2010/main" val="187276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D9EA3E-2277-476C-5E1D-27D9C2957287}"/>
              </a:ext>
            </a:extLst>
          </p:cNvPr>
          <p:cNvSpPr>
            <a:spLocks noGrp="1"/>
          </p:cNvSpPr>
          <p:nvPr>
            <p:ph type="ctrTitle"/>
          </p:nvPr>
        </p:nvSpPr>
        <p:spPr>
          <a:xfrm>
            <a:off x="315947" y="921275"/>
            <a:ext cx="6716449" cy="2350147"/>
          </a:xfrm>
        </p:spPr>
        <p:txBody>
          <a:bodyPr/>
          <a:lstStyle/>
          <a:p>
            <a:r>
              <a:rPr lang="nl-NL" dirty="0"/>
              <a:t>Training </a:t>
            </a:r>
            <a:br>
              <a:rPr lang="nl-NL" dirty="0"/>
            </a:br>
            <a:r>
              <a:rPr lang="nl-NL" dirty="0"/>
              <a:t>CO</a:t>
            </a:r>
            <a:r>
              <a:rPr lang="nl-NL" baseline="-25000" dirty="0"/>
              <a:t>2</a:t>
            </a:r>
            <a:r>
              <a:rPr lang="nl-NL" dirty="0"/>
              <a:t> berekening groen gas (bio-LNG)</a:t>
            </a:r>
          </a:p>
        </p:txBody>
      </p:sp>
      <p:sp>
        <p:nvSpPr>
          <p:cNvPr id="3" name="Ondertitel 2">
            <a:extLst>
              <a:ext uri="{FF2B5EF4-FFF2-40B4-BE49-F238E27FC236}">
                <a16:creationId xmlns:a16="http://schemas.microsoft.com/office/drawing/2014/main" id="{B117CB02-4B8E-B730-057C-DAAE41D1B915}"/>
              </a:ext>
            </a:extLst>
          </p:cNvPr>
          <p:cNvSpPr>
            <a:spLocks noGrp="1"/>
          </p:cNvSpPr>
          <p:nvPr>
            <p:ph type="subTitle" idx="1"/>
          </p:nvPr>
        </p:nvSpPr>
        <p:spPr/>
        <p:txBody>
          <a:bodyPr/>
          <a:lstStyle/>
          <a:p>
            <a:r>
              <a:rPr lang="nl-NL" dirty="0"/>
              <a:t>Bianca Rombout</a:t>
            </a:r>
          </a:p>
          <a:p>
            <a:endParaRPr lang="nl-NL" dirty="0"/>
          </a:p>
          <a:p>
            <a:r>
              <a:rPr lang="nl-NL" dirty="0"/>
              <a:t>februari 2024</a:t>
            </a:r>
          </a:p>
        </p:txBody>
      </p:sp>
    </p:spTree>
    <p:extLst>
      <p:ext uri="{BB962C8B-B14F-4D97-AF65-F5344CB8AC3E}">
        <p14:creationId xmlns:p14="http://schemas.microsoft.com/office/powerpoint/2010/main" val="1814244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2658A74-3EA5-45F9-5B53-596B4CDD5165}"/>
              </a:ext>
            </a:extLst>
          </p:cNvPr>
          <p:cNvSpPr>
            <a:spLocks noGrp="1"/>
          </p:cNvSpPr>
          <p:nvPr>
            <p:ph type="title"/>
          </p:nvPr>
        </p:nvSpPr>
        <p:spPr/>
        <p:txBody>
          <a:bodyPr/>
          <a:lstStyle/>
          <a:p>
            <a:r>
              <a:rPr lang="nl-NL"/>
              <a:t>GHG berekening</a:t>
            </a:r>
          </a:p>
        </p:txBody>
      </p:sp>
      <p:sp>
        <p:nvSpPr>
          <p:cNvPr id="4" name="Tijdelijke aanduiding voor tekst 3">
            <a:extLst>
              <a:ext uri="{FF2B5EF4-FFF2-40B4-BE49-F238E27FC236}">
                <a16:creationId xmlns:a16="http://schemas.microsoft.com/office/drawing/2014/main" id="{1CDD63BD-6C59-A774-6D1C-FC0426564722}"/>
              </a:ext>
            </a:extLst>
          </p:cNvPr>
          <p:cNvSpPr>
            <a:spLocks noGrp="1"/>
          </p:cNvSpPr>
          <p:nvPr>
            <p:ph type="body" idx="1"/>
          </p:nvPr>
        </p:nvSpPr>
        <p:spPr/>
        <p:txBody>
          <a:bodyPr/>
          <a:lstStyle/>
          <a:p>
            <a:r>
              <a:rPr lang="nl-NL"/>
              <a:t>Actuele waarden</a:t>
            </a:r>
          </a:p>
        </p:txBody>
      </p:sp>
    </p:spTree>
    <p:extLst>
      <p:ext uri="{BB962C8B-B14F-4D97-AF65-F5344CB8AC3E}">
        <p14:creationId xmlns:p14="http://schemas.microsoft.com/office/powerpoint/2010/main" val="2092455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F1B6FC73-3666-6E2B-8DD6-902E12A2F4E2}"/>
              </a:ext>
            </a:extLst>
          </p:cNvPr>
          <p:cNvSpPr>
            <a:spLocks noGrp="1"/>
          </p:cNvSpPr>
          <p:nvPr>
            <p:ph type="body" sz="quarter" idx="13"/>
          </p:nvPr>
        </p:nvSpPr>
        <p:spPr>
          <a:xfrm>
            <a:off x="441787" y="646725"/>
            <a:ext cx="9130108" cy="384903"/>
          </a:xfrm>
        </p:spPr>
        <p:txBody>
          <a:bodyPr>
            <a:normAutofit fontScale="85000" lnSpcReduction="20000"/>
          </a:bodyPr>
          <a:lstStyle/>
          <a:p>
            <a:r>
              <a:rPr lang="nl-NL"/>
              <a:t>Actuele GHG berekening RED II</a:t>
            </a:r>
          </a:p>
        </p:txBody>
      </p:sp>
      <p:pic>
        <p:nvPicPr>
          <p:cNvPr id="2" name="Afbeelding 1">
            <a:extLst>
              <a:ext uri="{FF2B5EF4-FFF2-40B4-BE49-F238E27FC236}">
                <a16:creationId xmlns:a16="http://schemas.microsoft.com/office/drawing/2014/main" id="{B22A1256-2B00-217E-58EC-A23EA45CFAA4}"/>
              </a:ext>
            </a:extLst>
          </p:cNvPr>
          <p:cNvPicPr>
            <a:picLocks noChangeAspect="1"/>
          </p:cNvPicPr>
          <p:nvPr/>
        </p:nvPicPr>
        <p:blipFill rotWithShape="1">
          <a:blip r:embed="rId2"/>
          <a:srcRect t="3615" b="-1204"/>
          <a:stretch/>
        </p:blipFill>
        <p:spPr>
          <a:xfrm>
            <a:off x="536914" y="1193843"/>
            <a:ext cx="5033833" cy="3480793"/>
          </a:xfrm>
          <a:prstGeom prst="rect">
            <a:avLst/>
          </a:prstGeom>
          <a:ln w="12700">
            <a:solidFill>
              <a:schemeClr val="tx1"/>
            </a:solidFill>
          </a:ln>
        </p:spPr>
      </p:pic>
      <p:pic>
        <p:nvPicPr>
          <p:cNvPr id="4" name="Afbeelding 3">
            <a:extLst>
              <a:ext uri="{FF2B5EF4-FFF2-40B4-BE49-F238E27FC236}">
                <a16:creationId xmlns:a16="http://schemas.microsoft.com/office/drawing/2014/main" id="{2D6E6D2A-64C2-1157-2E42-193B81F16D5F}"/>
              </a:ext>
            </a:extLst>
          </p:cNvPr>
          <p:cNvPicPr>
            <a:picLocks noChangeAspect="1"/>
          </p:cNvPicPr>
          <p:nvPr/>
        </p:nvPicPr>
        <p:blipFill rotWithShape="1">
          <a:blip r:embed="rId3"/>
          <a:srcRect l="1143" t="-3141" r="-1143" b="17430"/>
          <a:stretch/>
        </p:blipFill>
        <p:spPr>
          <a:xfrm>
            <a:off x="536914" y="5025453"/>
            <a:ext cx="6300192" cy="900000"/>
          </a:xfrm>
          <a:prstGeom prst="rect">
            <a:avLst/>
          </a:prstGeom>
          <a:ln w="12700">
            <a:solidFill>
              <a:schemeClr val="tx1"/>
            </a:solidFill>
          </a:ln>
        </p:spPr>
      </p:pic>
      <p:pic>
        <p:nvPicPr>
          <p:cNvPr id="7" name="Afbeelding 6">
            <a:extLst>
              <a:ext uri="{FF2B5EF4-FFF2-40B4-BE49-F238E27FC236}">
                <a16:creationId xmlns:a16="http://schemas.microsoft.com/office/drawing/2014/main" id="{97BB1DA2-82E3-EFB0-9A29-6F5A9065255E}"/>
              </a:ext>
            </a:extLst>
          </p:cNvPr>
          <p:cNvPicPr>
            <a:picLocks noChangeAspect="1"/>
          </p:cNvPicPr>
          <p:nvPr/>
        </p:nvPicPr>
        <p:blipFill>
          <a:blip r:embed="rId4"/>
          <a:stretch>
            <a:fillRect/>
          </a:stretch>
        </p:blipFill>
        <p:spPr>
          <a:xfrm>
            <a:off x="6291122" y="2077543"/>
            <a:ext cx="5315022" cy="454001"/>
          </a:xfrm>
          <a:prstGeom prst="rect">
            <a:avLst/>
          </a:prstGeom>
        </p:spPr>
      </p:pic>
      <p:sp>
        <p:nvSpPr>
          <p:cNvPr id="8" name="Tekstvak 7">
            <a:extLst>
              <a:ext uri="{FF2B5EF4-FFF2-40B4-BE49-F238E27FC236}">
                <a16:creationId xmlns:a16="http://schemas.microsoft.com/office/drawing/2014/main" id="{BC67D89B-1C2C-D0DC-3204-391784C03FD3}"/>
              </a:ext>
            </a:extLst>
          </p:cNvPr>
          <p:cNvSpPr txBox="1"/>
          <p:nvPr/>
        </p:nvSpPr>
        <p:spPr>
          <a:xfrm>
            <a:off x="6242180" y="1193843"/>
            <a:ext cx="5412906" cy="646331"/>
          </a:xfrm>
          <a:prstGeom prst="rect">
            <a:avLst/>
          </a:prstGeom>
          <a:noFill/>
          <a:ln>
            <a:solidFill>
              <a:srgbClr val="ED7103"/>
            </a:solidFill>
          </a:ln>
        </p:spPr>
        <p:txBody>
          <a:bodyPr wrap="square" rtlCol="0">
            <a:spAutoFit/>
          </a:bodyPr>
          <a:lstStyle/>
          <a:p>
            <a:pPr algn="ctr"/>
            <a:r>
              <a:rPr lang="nl-NL" dirty="0"/>
              <a:t>Aparte formule voor co-vergisters</a:t>
            </a:r>
          </a:p>
          <a:p>
            <a:pPr algn="ctr"/>
            <a:r>
              <a:rPr lang="nl-NL" i="1" dirty="0">
                <a:solidFill>
                  <a:srgbClr val="FF0000"/>
                </a:solidFill>
              </a:rPr>
              <a:t>Resultaat is 1 waarde voor alle inputstromen</a:t>
            </a:r>
          </a:p>
        </p:txBody>
      </p:sp>
      <p:sp>
        <p:nvSpPr>
          <p:cNvPr id="5" name="Tekstvak 4">
            <a:extLst>
              <a:ext uri="{FF2B5EF4-FFF2-40B4-BE49-F238E27FC236}">
                <a16:creationId xmlns:a16="http://schemas.microsoft.com/office/drawing/2014/main" id="{CC84B2C4-2AFD-AD1A-6648-D5B5C36DE54C}"/>
              </a:ext>
            </a:extLst>
          </p:cNvPr>
          <p:cNvSpPr txBox="1"/>
          <p:nvPr/>
        </p:nvSpPr>
        <p:spPr>
          <a:xfrm>
            <a:off x="7829006" y="4528457"/>
            <a:ext cx="3250798" cy="646331"/>
          </a:xfrm>
          <a:prstGeom prst="rect">
            <a:avLst/>
          </a:prstGeom>
          <a:noFill/>
        </p:spPr>
        <p:txBody>
          <a:bodyPr wrap="square" rtlCol="0">
            <a:spAutoFit/>
          </a:bodyPr>
          <a:lstStyle/>
          <a:p>
            <a:r>
              <a:rPr lang="nl-NL" err="1">
                <a:solidFill>
                  <a:schemeClr val="accent2"/>
                </a:solidFill>
              </a:rPr>
              <a:t>Final</a:t>
            </a:r>
            <a:r>
              <a:rPr lang="nl-NL">
                <a:solidFill>
                  <a:schemeClr val="accent2"/>
                </a:solidFill>
              </a:rPr>
              <a:t> </a:t>
            </a:r>
            <a:r>
              <a:rPr lang="nl-NL" err="1">
                <a:solidFill>
                  <a:schemeClr val="accent2"/>
                </a:solidFill>
              </a:rPr>
              <a:t>Biofuel</a:t>
            </a:r>
            <a:r>
              <a:rPr lang="nl-NL">
                <a:solidFill>
                  <a:schemeClr val="accent2"/>
                </a:solidFill>
              </a:rPr>
              <a:t> producer</a:t>
            </a:r>
          </a:p>
          <a:p>
            <a:r>
              <a:rPr lang="nl-NL"/>
              <a:t>Eenheid is gCO</a:t>
            </a:r>
            <a:r>
              <a:rPr lang="nl-NL" baseline="-25000"/>
              <a:t>2eq</a:t>
            </a:r>
            <a:r>
              <a:rPr lang="nl-NL"/>
              <a:t>/MJ</a:t>
            </a:r>
          </a:p>
        </p:txBody>
      </p:sp>
      <p:sp>
        <p:nvSpPr>
          <p:cNvPr id="10" name="Tekstvak 9">
            <a:extLst>
              <a:ext uri="{FF2B5EF4-FFF2-40B4-BE49-F238E27FC236}">
                <a16:creationId xmlns:a16="http://schemas.microsoft.com/office/drawing/2014/main" id="{311EDE27-E9BB-3452-DE64-C68813FD46B4}"/>
              </a:ext>
            </a:extLst>
          </p:cNvPr>
          <p:cNvSpPr txBox="1"/>
          <p:nvPr/>
        </p:nvSpPr>
        <p:spPr>
          <a:xfrm>
            <a:off x="7829006" y="3462048"/>
            <a:ext cx="2762794" cy="646331"/>
          </a:xfrm>
          <a:prstGeom prst="rect">
            <a:avLst/>
          </a:prstGeom>
          <a:noFill/>
        </p:spPr>
        <p:txBody>
          <a:bodyPr wrap="square">
            <a:spAutoFit/>
          </a:bodyPr>
          <a:lstStyle/>
          <a:p>
            <a:r>
              <a:rPr lang="nl-NL">
                <a:solidFill>
                  <a:schemeClr val="accent2"/>
                </a:solidFill>
              </a:rPr>
              <a:t>Grondstoffen (ISCC)</a:t>
            </a:r>
          </a:p>
          <a:p>
            <a:r>
              <a:rPr lang="nl-NL"/>
              <a:t>Eenheid is kg CO</a:t>
            </a:r>
            <a:r>
              <a:rPr lang="nl-NL" baseline="-25000"/>
              <a:t>2eq</a:t>
            </a:r>
            <a:r>
              <a:rPr lang="nl-NL"/>
              <a:t>/</a:t>
            </a:r>
            <a:r>
              <a:rPr lang="nl-NL" err="1"/>
              <a:t>ton,dm</a:t>
            </a:r>
            <a:endParaRPr lang="nl-NL"/>
          </a:p>
        </p:txBody>
      </p:sp>
    </p:spTree>
    <p:extLst>
      <p:ext uri="{BB962C8B-B14F-4D97-AF65-F5344CB8AC3E}">
        <p14:creationId xmlns:p14="http://schemas.microsoft.com/office/powerpoint/2010/main" val="1615351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2658A74-3EA5-45F9-5B53-596B4CDD5165}"/>
              </a:ext>
            </a:extLst>
          </p:cNvPr>
          <p:cNvSpPr>
            <a:spLocks noGrp="1"/>
          </p:cNvSpPr>
          <p:nvPr>
            <p:ph type="title"/>
          </p:nvPr>
        </p:nvSpPr>
        <p:spPr/>
        <p:txBody>
          <a:bodyPr/>
          <a:lstStyle/>
          <a:p>
            <a:r>
              <a:rPr lang="nl-NL"/>
              <a:t>GHG berekening</a:t>
            </a:r>
          </a:p>
        </p:txBody>
      </p:sp>
      <p:sp>
        <p:nvSpPr>
          <p:cNvPr id="4" name="Tijdelijke aanduiding voor tekst 3">
            <a:extLst>
              <a:ext uri="{FF2B5EF4-FFF2-40B4-BE49-F238E27FC236}">
                <a16:creationId xmlns:a16="http://schemas.microsoft.com/office/drawing/2014/main" id="{1CDD63BD-6C59-A774-6D1C-FC0426564722}"/>
              </a:ext>
            </a:extLst>
          </p:cNvPr>
          <p:cNvSpPr>
            <a:spLocks noGrp="1"/>
          </p:cNvSpPr>
          <p:nvPr>
            <p:ph type="body" idx="1"/>
          </p:nvPr>
        </p:nvSpPr>
        <p:spPr/>
        <p:txBody>
          <a:bodyPr/>
          <a:lstStyle/>
          <a:p>
            <a:r>
              <a:rPr lang="nl-NL"/>
              <a:t>Opzetten van een actuele berekening</a:t>
            </a:r>
          </a:p>
        </p:txBody>
      </p:sp>
    </p:spTree>
    <p:extLst>
      <p:ext uri="{BB962C8B-B14F-4D97-AF65-F5344CB8AC3E}">
        <p14:creationId xmlns:p14="http://schemas.microsoft.com/office/powerpoint/2010/main" val="2750296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5AFEF9-483F-BCE5-2FE3-DAE7BDCE7D78}"/>
              </a:ext>
            </a:extLst>
          </p:cNvPr>
          <p:cNvSpPr>
            <a:spLocks noGrp="1"/>
          </p:cNvSpPr>
          <p:nvPr>
            <p:ph type="title"/>
          </p:nvPr>
        </p:nvSpPr>
        <p:spPr/>
        <p:txBody>
          <a:bodyPr>
            <a:normAutofit fontScale="90000"/>
          </a:bodyPr>
          <a:lstStyle/>
          <a:p>
            <a:r>
              <a:rPr lang="nl-NL"/>
              <a:t>Opzetten GHG berekening</a:t>
            </a:r>
          </a:p>
        </p:txBody>
      </p:sp>
      <p:sp>
        <p:nvSpPr>
          <p:cNvPr id="3" name="Tijdelijke aanduiding voor tekst 2">
            <a:extLst>
              <a:ext uri="{FF2B5EF4-FFF2-40B4-BE49-F238E27FC236}">
                <a16:creationId xmlns:a16="http://schemas.microsoft.com/office/drawing/2014/main" id="{CD404B1D-D1DF-0ADC-2794-FB8BF5C55F21}"/>
              </a:ext>
            </a:extLst>
          </p:cNvPr>
          <p:cNvSpPr>
            <a:spLocks noGrp="1"/>
          </p:cNvSpPr>
          <p:nvPr>
            <p:ph type="body" sz="quarter" idx="13"/>
          </p:nvPr>
        </p:nvSpPr>
        <p:spPr/>
        <p:txBody>
          <a:bodyPr>
            <a:normAutofit fontScale="85000" lnSpcReduction="20000"/>
          </a:bodyPr>
          <a:lstStyle/>
          <a:p>
            <a:r>
              <a:rPr lang="nl-NL"/>
              <a:t>Scope bepalen en data verzamelen</a:t>
            </a:r>
          </a:p>
        </p:txBody>
      </p:sp>
      <p:sp>
        <p:nvSpPr>
          <p:cNvPr id="4" name="Tijdelijke aanduiding voor tekst 3">
            <a:extLst>
              <a:ext uri="{FF2B5EF4-FFF2-40B4-BE49-F238E27FC236}">
                <a16:creationId xmlns:a16="http://schemas.microsoft.com/office/drawing/2014/main" id="{26700A9C-B844-64AC-7723-ED714D7AC528}"/>
              </a:ext>
            </a:extLst>
          </p:cNvPr>
          <p:cNvSpPr>
            <a:spLocks noGrp="1"/>
          </p:cNvSpPr>
          <p:nvPr>
            <p:ph type="body" sz="quarter" idx="15"/>
          </p:nvPr>
        </p:nvSpPr>
        <p:spPr>
          <a:xfrm>
            <a:off x="322560" y="2046513"/>
            <a:ext cx="11732591" cy="3610069"/>
          </a:xfrm>
        </p:spPr>
        <p:txBody>
          <a:bodyPr>
            <a:normAutofit/>
          </a:bodyPr>
          <a:lstStyle/>
          <a:p>
            <a:pPr marL="0" indent="0">
              <a:buNone/>
            </a:pPr>
            <a:r>
              <a:rPr lang="nl-NL"/>
              <a:t>Afbakening van de scope; </a:t>
            </a:r>
          </a:p>
          <a:p>
            <a:r>
              <a:rPr lang="nl-NL"/>
              <a:t>Input biomassa (</a:t>
            </a:r>
            <a:r>
              <a:rPr lang="nl-NL" i="1"/>
              <a:t>teelt, </a:t>
            </a:r>
            <a:r>
              <a:rPr lang="nl-NL"/>
              <a:t>transport, voorbewerkt en/of gecertificeerd materiaal)</a:t>
            </a:r>
          </a:p>
          <a:p>
            <a:r>
              <a:rPr lang="nl-NL"/>
              <a:t>Vergister (energieverbruik, methaan slip, hulpstoffen) </a:t>
            </a:r>
          </a:p>
          <a:p>
            <a:r>
              <a:rPr lang="nl-NL"/>
              <a:t>Opwerking (energieverbruik, methaan slip, hulpstoffen) </a:t>
            </a:r>
          </a:p>
          <a:p>
            <a:r>
              <a:rPr lang="nl-NL"/>
              <a:t>Toepassing (groen gas, CNG, LNG) en afzet (transport of verwarming)</a:t>
            </a:r>
          </a:p>
          <a:p>
            <a:r>
              <a:rPr lang="nl-NL"/>
              <a:t>Opwerking en afzet CO</a:t>
            </a:r>
            <a:r>
              <a:rPr lang="nl-NL" baseline="-25000"/>
              <a:t>2 </a:t>
            </a:r>
            <a:r>
              <a:rPr lang="nl-NL"/>
              <a:t>(energie en hulpstoffen)</a:t>
            </a:r>
          </a:p>
          <a:p>
            <a:endParaRPr lang="nl-NL"/>
          </a:p>
        </p:txBody>
      </p:sp>
    </p:spTree>
    <p:extLst>
      <p:ext uri="{BB962C8B-B14F-4D97-AF65-F5344CB8AC3E}">
        <p14:creationId xmlns:p14="http://schemas.microsoft.com/office/powerpoint/2010/main" val="636682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5AFEF9-483F-BCE5-2FE3-DAE7BDCE7D78}"/>
              </a:ext>
            </a:extLst>
          </p:cNvPr>
          <p:cNvSpPr>
            <a:spLocks noGrp="1"/>
          </p:cNvSpPr>
          <p:nvPr>
            <p:ph type="title"/>
          </p:nvPr>
        </p:nvSpPr>
        <p:spPr/>
        <p:txBody>
          <a:bodyPr>
            <a:normAutofit fontScale="90000"/>
          </a:bodyPr>
          <a:lstStyle/>
          <a:p>
            <a:r>
              <a:rPr lang="nl-NL"/>
              <a:t>Opzetten GHG berekening</a:t>
            </a:r>
          </a:p>
        </p:txBody>
      </p:sp>
      <p:sp>
        <p:nvSpPr>
          <p:cNvPr id="3" name="Tijdelijke aanduiding voor tekst 2">
            <a:extLst>
              <a:ext uri="{FF2B5EF4-FFF2-40B4-BE49-F238E27FC236}">
                <a16:creationId xmlns:a16="http://schemas.microsoft.com/office/drawing/2014/main" id="{CD404B1D-D1DF-0ADC-2794-FB8BF5C55F21}"/>
              </a:ext>
            </a:extLst>
          </p:cNvPr>
          <p:cNvSpPr>
            <a:spLocks noGrp="1"/>
          </p:cNvSpPr>
          <p:nvPr>
            <p:ph type="body" sz="quarter" idx="13"/>
          </p:nvPr>
        </p:nvSpPr>
        <p:spPr/>
        <p:txBody>
          <a:bodyPr>
            <a:normAutofit fontScale="85000" lnSpcReduction="20000"/>
          </a:bodyPr>
          <a:lstStyle/>
          <a:p>
            <a:r>
              <a:rPr lang="nl-NL"/>
              <a:t>Data verzamelen</a:t>
            </a:r>
          </a:p>
        </p:txBody>
      </p:sp>
      <p:sp>
        <p:nvSpPr>
          <p:cNvPr id="4" name="Tijdelijke aanduiding voor tekst 3">
            <a:extLst>
              <a:ext uri="{FF2B5EF4-FFF2-40B4-BE49-F238E27FC236}">
                <a16:creationId xmlns:a16="http://schemas.microsoft.com/office/drawing/2014/main" id="{26700A9C-B844-64AC-7723-ED714D7AC528}"/>
              </a:ext>
            </a:extLst>
          </p:cNvPr>
          <p:cNvSpPr>
            <a:spLocks noGrp="1"/>
          </p:cNvSpPr>
          <p:nvPr>
            <p:ph type="body" sz="quarter" idx="15"/>
          </p:nvPr>
        </p:nvSpPr>
        <p:spPr>
          <a:xfrm>
            <a:off x="322560" y="2046513"/>
            <a:ext cx="11732591" cy="3610069"/>
          </a:xfrm>
        </p:spPr>
        <p:txBody>
          <a:bodyPr>
            <a:normAutofit lnSpcReduction="10000"/>
          </a:bodyPr>
          <a:lstStyle/>
          <a:p>
            <a:r>
              <a:rPr lang="nl-NL"/>
              <a:t>Data verzamelen werkelijk gebruik</a:t>
            </a:r>
          </a:p>
          <a:p>
            <a:pPr lvl="1"/>
            <a:r>
              <a:rPr lang="nl-NL"/>
              <a:t>Inputstromen (tonnen, DM, transportafstanden, transactiedocumenten, biogasopbrengsten)</a:t>
            </a:r>
          </a:p>
          <a:p>
            <a:pPr lvl="1"/>
            <a:r>
              <a:rPr lang="nl-NL"/>
              <a:t>Energie verbruik (elektriciteit/gas/warmte/diesel)</a:t>
            </a:r>
          </a:p>
          <a:p>
            <a:pPr lvl="1"/>
            <a:r>
              <a:rPr lang="nl-NL"/>
              <a:t>Hulpstoffen (actief kool, ijzerslib, THT, etc.)</a:t>
            </a:r>
          </a:p>
          <a:p>
            <a:pPr lvl="1"/>
            <a:r>
              <a:rPr lang="nl-NL"/>
              <a:t>Output (Nm³, calorische waarde, LHV, transportafstanden)</a:t>
            </a:r>
          </a:p>
          <a:p>
            <a:endParaRPr lang="nl-NL"/>
          </a:p>
          <a:p>
            <a:r>
              <a:rPr lang="nl-NL"/>
              <a:t>Data verzameling literatuur</a:t>
            </a:r>
          </a:p>
          <a:p>
            <a:pPr lvl="1"/>
            <a:r>
              <a:rPr lang="nl-NL"/>
              <a:t>Emissiefactoren &amp; LHV waarden </a:t>
            </a:r>
          </a:p>
          <a:p>
            <a:pPr marL="457200" lvl="1" indent="0">
              <a:buNone/>
            </a:pPr>
            <a:r>
              <a:rPr lang="nl-NL"/>
              <a:t>     (</a:t>
            </a:r>
            <a:r>
              <a:rPr lang="nl-NL" i="1"/>
              <a:t>RED II, ISCC 205, theoretische waarden van betrouwbare </a:t>
            </a:r>
            <a:r>
              <a:rPr lang="nl-NL" i="1">
                <a:hlinkClick r:id="rId3" action="ppaction://hlinksldjump"/>
              </a:rPr>
              <a:t>bronnen </a:t>
            </a:r>
            <a:r>
              <a:rPr lang="nl-NL" i="1"/>
              <a:t>)          </a:t>
            </a:r>
          </a:p>
          <a:p>
            <a:pPr marL="457200" lvl="1" indent="0">
              <a:buNone/>
            </a:pPr>
            <a:r>
              <a:rPr lang="nl-NL" i="1"/>
              <a:t>     </a:t>
            </a:r>
            <a:r>
              <a:rPr lang="nl-NL" sz="1800" i="1">
                <a:hlinkClick r:id="rId4"/>
              </a:rPr>
              <a:t>https://www.co2emissiefactoren.nl/</a:t>
            </a:r>
            <a:r>
              <a:rPr lang="nl-NL" sz="1800" i="1"/>
              <a:t>  </a:t>
            </a:r>
            <a:r>
              <a:rPr lang="nl-NL" sz="1800" i="1">
                <a:solidFill>
                  <a:srgbClr val="FF0000"/>
                </a:solidFill>
              </a:rPr>
              <a:t>Biograce is voor ISCC niet langer mogelijk</a:t>
            </a:r>
            <a:endParaRPr lang="nl-NL" sz="1800">
              <a:solidFill>
                <a:srgbClr val="FF0000"/>
              </a:solidFill>
            </a:endParaRPr>
          </a:p>
          <a:p>
            <a:endParaRPr lang="nl-NL"/>
          </a:p>
        </p:txBody>
      </p:sp>
    </p:spTree>
    <p:extLst>
      <p:ext uri="{BB962C8B-B14F-4D97-AF65-F5344CB8AC3E}">
        <p14:creationId xmlns:p14="http://schemas.microsoft.com/office/powerpoint/2010/main" val="551780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5AFEF9-483F-BCE5-2FE3-DAE7BDCE7D78}"/>
              </a:ext>
            </a:extLst>
          </p:cNvPr>
          <p:cNvSpPr>
            <a:spLocks noGrp="1"/>
          </p:cNvSpPr>
          <p:nvPr>
            <p:ph type="title"/>
          </p:nvPr>
        </p:nvSpPr>
        <p:spPr/>
        <p:txBody>
          <a:bodyPr>
            <a:normAutofit fontScale="90000"/>
          </a:bodyPr>
          <a:lstStyle/>
          <a:p>
            <a:r>
              <a:rPr lang="nl-NL"/>
              <a:t>Opzetten GHG berekening</a:t>
            </a:r>
          </a:p>
        </p:txBody>
      </p:sp>
      <p:sp>
        <p:nvSpPr>
          <p:cNvPr id="3" name="Tijdelijke aanduiding voor tekst 2">
            <a:extLst>
              <a:ext uri="{FF2B5EF4-FFF2-40B4-BE49-F238E27FC236}">
                <a16:creationId xmlns:a16="http://schemas.microsoft.com/office/drawing/2014/main" id="{CD404B1D-D1DF-0ADC-2794-FB8BF5C55F21}"/>
              </a:ext>
            </a:extLst>
          </p:cNvPr>
          <p:cNvSpPr>
            <a:spLocks noGrp="1"/>
          </p:cNvSpPr>
          <p:nvPr>
            <p:ph type="body" sz="quarter" idx="13"/>
          </p:nvPr>
        </p:nvSpPr>
        <p:spPr/>
        <p:txBody>
          <a:bodyPr>
            <a:normAutofit fontScale="85000" lnSpcReduction="20000"/>
          </a:bodyPr>
          <a:lstStyle/>
          <a:p>
            <a:r>
              <a:rPr lang="nl-NL"/>
              <a:t>Aandachtspunten</a:t>
            </a:r>
          </a:p>
        </p:txBody>
      </p:sp>
      <p:sp>
        <p:nvSpPr>
          <p:cNvPr id="4" name="Tijdelijke aanduiding voor tekst 3">
            <a:extLst>
              <a:ext uri="{FF2B5EF4-FFF2-40B4-BE49-F238E27FC236}">
                <a16:creationId xmlns:a16="http://schemas.microsoft.com/office/drawing/2014/main" id="{26700A9C-B844-64AC-7723-ED714D7AC528}"/>
              </a:ext>
            </a:extLst>
          </p:cNvPr>
          <p:cNvSpPr>
            <a:spLocks noGrp="1"/>
          </p:cNvSpPr>
          <p:nvPr>
            <p:ph type="body" sz="quarter" idx="15"/>
          </p:nvPr>
        </p:nvSpPr>
        <p:spPr>
          <a:xfrm>
            <a:off x="322561" y="2035494"/>
            <a:ext cx="9813898" cy="3936097"/>
          </a:xfrm>
        </p:spPr>
        <p:txBody>
          <a:bodyPr>
            <a:normAutofit fontScale="70000" lnSpcReduction="20000"/>
          </a:bodyPr>
          <a:lstStyle/>
          <a:p>
            <a:r>
              <a:rPr lang="nl-NL"/>
              <a:t>Maximaal 1 jaar gebruik van berekeningen o.b.v. aannames, ontwerpspecificaties, business case volumes toegestaan bij nieuwe installaties.</a:t>
            </a:r>
            <a:br>
              <a:rPr lang="nl-NL"/>
            </a:br>
            <a:r>
              <a:rPr lang="nl-NL" i="1">
                <a:solidFill>
                  <a:srgbClr val="FF0000"/>
                </a:solidFill>
              </a:rPr>
              <a:t>Na half jaar dient aangetoond te worden door de organisatie zelf aan de CI dat de gebruikte designdata voldoet aan de werkelijke data.</a:t>
            </a:r>
          </a:p>
          <a:p>
            <a:endParaRPr lang="nl-NL"/>
          </a:p>
          <a:p>
            <a:r>
              <a:rPr lang="nl-NL" err="1"/>
              <a:t>Knock</a:t>
            </a:r>
            <a:r>
              <a:rPr lang="nl-NL"/>
              <a:t> out –criteria voor hulpstoffen (o.b.v. volume, CO</a:t>
            </a:r>
            <a:r>
              <a:rPr lang="nl-NL" baseline="-25000"/>
              <a:t>2</a:t>
            </a:r>
            <a:r>
              <a:rPr lang="nl-NL"/>
              <a:t> emissie)</a:t>
            </a:r>
          </a:p>
          <a:p>
            <a:pPr marL="0" indent="0">
              <a:buNone/>
            </a:pPr>
            <a:endParaRPr lang="nl-NL"/>
          </a:p>
          <a:p>
            <a:r>
              <a:rPr lang="nl-NL"/>
              <a:t>Tijdsperiode mag over een jaar (gelijke samenstelling </a:t>
            </a:r>
            <a:r>
              <a:rPr lang="nl-NL" err="1"/>
              <a:t>feedstock</a:t>
            </a:r>
            <a:r>
              <a:rPr lang="nl-NL"/>
              <a:t> en stabiele productie), anders per maand.</a:t>
            </a:r>
          </a:p>
          <a:p>
            <a:endParaRPr lang="nl-NL"/>
          </a:p>
          <a:p>
            <a:r>
              <a:rPr lang="nl-NL"/>
              <a:t>Alle emissie uit de hele keten meenemen (Etd, Ep van </a:t>
            </a:r>
            <a:r>
              <a:rPr lang="nl-NL" err="1"/>
              <a:t>SD’s</a:t>
            </a:r>
            <a:r>
              <a:rPr lang="nl-NL"/>
              <a:t> of transactiedocumenten) </a:t>
            </a:r>
          </a:p>
          <a:p>
            <a:endParaRPr lang="nl-NL"/>
          </a:p>
          <a:p>
            <a:r>
              <a:rPr lang="nl-NL"/>
              <a:t>Bij significante wijzigingen in de calculatie dient de certificerende instelling geïnformeerd te worden.</a:t>
            </a:r>
          </a:p>
          <a:p>
            <a:endParaRPr lang="nl-NL"/>
          </a:p>
        </p:txBody>
      </p:sp>
      <p:sp>
        <p:nvSpPr>
          <p:cNvPr id="5" name="Pijl: rechts 4">
            <a:hlinkClick r:id="rId3" action="ppaction://hlinksldjump"/>
            <a:extLst>
              <a:ext uri="{FF2B5EF4-FFF2-40B4-BE49-F238E27FC236}">
                <a16:creationId xmlns:a16="http://schemas.microsoft.com/office/drawing/2014/main" id="{36FBC581-19D0-ADD4-01CC-16991C169F3D}"/>
              </a:ext>
            </a:extLst>
          </p:cNvPr>
          <p:cNvSpPr/>
          <p:nvPr/>
        </p:nvSpPr>
        <p:spPr>
          <a:xfrm>
            <a:off x="8441473" y="2966224"/>
            <a:ext cx="1694986" cy="591015"/>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a:t>info</a:t>
            </a:r>
          </a:p>
        </p:txBody>
      </p:sp>
    </p:spTree>
    <p:extLst>
      <p:ext uri="{BB962C8B-B14F-4D97-AF65-F5344CB8AC3E}">
        <p14:creationId xmlns:p14="http://schemas.microsoft.com/office/powerpoint/2010/main" val="1864695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2658A74-3EA5-45F9-5B53-596B4CDD5165}"/>
              </a:ext>
            </a:extLst>
          </p:cNvPr>
          <p:cNvSpPr>
            <a:spLocks noGrp="1"/>
          </p:cNvSpPr>
          <p:nvPr>
            <p:ph type="title"/>
          </p:nvPr>
        </p:nvSpPr>
        <p:spPr/>
        <p:txBody>
          <a:bodyPr/>
          <a:lstStyle/>
          <a:p>
            <a:r>
              <a:rPr lang="nl-NL"/>
              <a:t>Lunch</a:t>
            </a:r>
          </a:p>
        </p:txBody>
      </p:sp>
      <p:sp>
        <p:nvSpPr>
          <p:cNvPr id="2" name="Tijdelijke aanduiding voor tekst 3">
            <a:extLst>
              <a:ext uri="{FF2B5EF4-FFF2-40B4-BE49-F238E27FC236}">
                <a16:creationId xmlns:a16="http://schemas.microsoft.com/office/drawing/2014/main" id="{9ADBDC39-448C-32D5-0997-ED5AF257C27E}"/>
              </a:ext>
            </a:extLst>
          </p:cNvPr>
          <p:cNvSpPr>
            <a:spLocks noGrp="1"/>
          </p:cNvSpPr>
          <p:nvPr>
            <p:ph type="body" idx="1"/>
          </p:nvPr>
        </p:nvSpPr>
        <p:spPr>
          <a:xfrm>
            <a:off x="312225" y="3695690"/>
            <a:ext cx="6455849" cy="786934"/>
          </a:xfrm>
        </p:spPr>
        <p:txBody>
          <a:bodyPr/>
          <a:lstStyle/>
          <a:p>
            <a:r>
              <a:rPr lang="nl-NL"/>
              <a:t>13:00 start middagdeel</a:t>
            </a:r>
          </a:p>
        </p:txBody>
      </p:sp>
    </p:spTree>
    <p:extLst>
      <p:ext uri="{BB962C8B-B14F-4D97-AF65-F5344CB8AC3E}">
        <p14:creationId xmlns:p14="http://schemas.microsoft.com/office/powerpoint/2010/main" val="1747562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2658A74-3EA5-45F9-5B53-596B4CDD5165}"/>
              </a:ext>
            </a:extLst>
          </p:cNvPr>
          <p:cNvSpPr>
            <a:spLocks noGrp="1"/>
          </p:cNvSpPr>
          <p:nvPr>
            <p:ph type="title"/>
          </p:nvPr>
        </p:nvSpPr>
        <p:spPr/>
        <p:txBody>
          <a:bodyPr/>
          <a:lstStyle/>
          <a:p>
            <a:r>
              <a:rPr lang="nl-NL"/>
              <a:t>Uitwerken actuele berekening</a:t>
            </a:r>
          </a:p>
        </p:txBody>
      </p:sp>
      <p:sp>
        <p:nvSpPr>
          <p:cNvPr id="2" name="Tijdelijke aanduiding voor tekst 3">
            <a:extLst>
              <a:ext uri="{FF2B5EF4-FFF2-40B4-BE49-F238E27FC236}">
                <a16:creationId xmlns:a16="http://schemas.microsoft.com/office/drawing/2014/main" id="{A9BD2E27-8FD7-40F8-0F76-5FDFF1578E60}"/>
              </a:ext>
            </a:extLst>
          </p:cNvPr>
          <p:cNvSpPr>
            <a:spLocks noGrp="1"/>
          </p:cNvSpPr>
          <p:nvPr>
            <p:ph type="body" idx="1"/>
          </p:nvPr>
        </p:nvSpPr>
        <p:spPr>
          <a:xfrm>
            <a:off x="312225" y="3695690"/>
            <a:ext cx="6455849" cy="786934"/>
          </a:xfrm>
        </p:spPr>
        <p:txBody>
          <a:bodyPr/>
          <a:lstStyle/>
          <a:p>
            <a:r>
              <a:rPr lang="nl-NL"/>
              <a:t>Er wordt gewerkt in groepjes</a:t>
            </a:r>
          </a:p>
        </p:txBody>
      </p:sp>
    </p:spTree>
    <p:extLst>
      <p:ext uri="{BB962C8B-B14F-4D97-AF65-F5344CB8AC3E}">
        <p14:creationId xmlns:p14="http://schemas.microsoft.com/office/powerpoint/2010/main" val="3618920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93839A6D-1E77-9B57-102A-7659959FBA9E}"/>
              </a:ext>
            </a:extLst>
          </p:cNvPr>
          <p:cNvSpPr>
            <a:spLocks noGrp="1"/>
          </p:cNvSpPr>
          <p:nvPr>
            <p:ph type="body" sz="quarter" idx="13"/>
          </p:nvPr>
        </p:nvSpPr>
        <p:spPr>
          <a:xfrm>
            <a:off x="322562" y="462193"/>
            <a:ext cx="7247020" cy="384903"/>
          </a:xfrm>
        </p:spPr>
        <p:txBody>
          <a:bodyPr>
            <a:normAutofit fontScale="85000" lnSpcReduction="20000"/>
          </a:bodyPr>
          <a:lstStyle/>
          <a:p>
            <a:r>
              <a:rPr lang="nl-NL"/>
              <a:t>Uitwerken actuele berekening</a:t>
            </a:r>
          </a:p>
        </p:txBody>
      </p:sp>
      <p:sp>
        <p:nvSpPr>
          <p:cNvPr id="4" name="Tijdelijke aanduiding voor tekst 3">
            <a:extLst>
              <a:ext uri="{FF2B5EF4-FFF2-40B4-BE49-F238E27FC236}">
                <a16:creationId xmlns:a16="http://schemas.microsoft.com/office/drawing/2014/main" id="{10DCC0AE-4753-2902-D239-26E2B1215FFB}"/>
              </a:ext>
            </a:extLst>
          </p:cNvPr>
          <p:cNvSpPr>
            <a:spLocks noGrp="1"/>
          </p:cNvSpPr>
          <p:nvPr>
            <p:ph type="body" sz="quarter" idx="14"/>
          </p:nvPr>
        </p:nvSpPr>
        <p:spPr>
          <a:xfrm>
            <a:off x="322562" y="1003851"/>
            <a:ext cx="7459566" cy="4930727"/>
          </a:xfrm>
        </p:spPr>
        <p:txBody>
          <a:bodyPr>
            <a:normAutofit/>
          </a:bodyPr>
          <a:lstStyle/>
          <a:p>
            <a:pPr marL="342900" indent="-342900">
              <a:buFont typeface="Arial" panose="020B0604020202020204" pitchFamily="34" charset="0"/>
              <a:buChar char="•"/>
            </a:pPr>
            <a:r>
              <a:rPr lang="nl-NL"/>
              <a:t>De elementen welke van toepassing zijn voor de groen gas producenten (</a:t>
            </a:r>
            <a:r>
              <a:rPr lang="nl-NL" b="1"/>
              <a:t>Etd, Ep</a:t>
            </a:r>
            <a:r>
              <a:rPr lang="nl-NL"/>
              <a:t>, </a:t>
            </a:r>
            <a:r>
              <a:rPr lang="nl-NL" err="1"/>
              <a:t>Esca</a:t>
            </a:r>
            <a:r>
              <a:rPr lang="nl-NL"/>
              <a:t>, </a:t>
            </a:r>
            <a:r>
              <a:rPr lang="nl-NL" err="1"/>
              <a:t>Eccr</a:t>
            </a:r>
            <a:r>
              <a:rPr lang="nl-NL"/>
              <a:t>)</a:t>
            </a:r>
          </a:p>
          <a:p>
            <a:pPr marL="342900" indent="-342900">
              <a:buFont typeface="Arial" panose="020B0604020202020204" pitchFamily="34" charset="0"/>
              <a:buChar char="•"/>
            </a:pPr>
            <a:endParaRPr lang="nl-NL"/>
          </a:p>
          <a:p>
            <a:pPr marL="342900" indent="-342900">
              <a:buFont typeface="Arial" panose="020B0604020202020204" pitchFamily="34" charset="0"/>
              <a:buChar char="•"/>
            </a:pPr>
            <a:r>
              <a:rPr lang="nl-NL"/>
              <a:t>Beschrijving casus en benodigde data, kentallen in de </a:t>
            </a:r>
            <a:r>
              <a:rPr lang="nl-NL" err="1"/>
              <a:t>handout</a:t>
            </a:r>
            <a:endParaRPr lang="nl-NL"/>
          </a:p>
          <a:p>
            <a:pPr marL="342900" indent="-342900">
              <a:buFont typeface="Arial" panose="020B0604020202020204" pitchFamily="34" charset="0"/>
              <a:buChar char="•"/>
            </a:pPr>
            <a:endParaRPr lang="nl-NL"/>
          </a:p>
          <a:p>
            <a:pPr marL="342900" indent="-342900">
              <a:buFont typeface="Arial" panose="020B0604020202020204" pitchFamily="34" charset="0"/>
              <a:buChar char="•"/>
            </a:pPr>
            <a:r>
              <a:rPr lang="nl-NL"/>
              <a:t>Per element 15-20 minuten groepsopdracht</a:t>
            </a:r>
          </a:p>
          <a:p>
            <a:pPr marL="342900" indent="-342900">
              <a:buFont typeface="Arial" panose="020B0604020202020204" pitchFamily="34" charset="0"/>
              <a:buChar char="•"/>
            </a:pPr>
            <a:endParaRPr lang="nl-NL"/>
          </a:p>
          <a:p>
            <a:pPr marL="342900" indent="-342900">
              <a:buFont typeface="Arial" panose="020B0604020202020204" pitchFamily="34" charset="0"/>
              <a:buChar char="•"/>
            </a:pPr>
            <a:r>
              <a:rPr lang="nl-NL"/>
              <a:t>Uitwerking na elke opdracht</a:t>
            </a:r>
          </a:p>
          <a:p>
            <a:pPr marL="342900" indent="-342900">
              <a:buFont typeface="Arial" panose="020B0604020202020204" pitchFamily="34" charset="0"/>
              <a:buChar char="•"/>
            </a:pPr>
            <a:endParaRPr lang="nl-NL"/>
          </a:p>
          <a:p>
            <a:pPr marL="342900" indent="-342900">
              <a:buFont typeface="Arial" panose="020B0604020202020204" pitchFamily="34" charset="0"/>
              <a:buChar char="•"/>
            </a:pPr>
            <a:r>
              <a:rPr lang="nl-NL"/>
              <a:t>Ruimte voor aanvullende vragen 15:00</a:t>
            </a:r>
          </a:p>
          <a:p>
            <a:pPr marL="342900" indent="-342900">
              <a:buFont typeface="Arial" panose="020B0604020202020204" pitchFamily="34" charset="0"/>
              <a:buChar char="•"/>
            </a:pPr>
            <a:endParaRPr lang="nl-NL"/>
          </a:p>
        </p:txBody>
      </p:sp>
    </p:spTree>
    <p:extLst>
      <p:ext uri="{BB962C8B-B14F-4D97-AF65-F5344CB8AC3E}">
        <p14:creationId xmlns:p14="http://schemas.microsoft.com/office/powerpoint/2010/main" val="5620705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432F51-9C9E-8572-23C4-E9C11EC984A6}"/>
              </a:ext>
            </a:extLst>
          </p:cNvPr>
          <p:cNvSpPr>
            <a:spLocks noGrp="1"/>
          </p:cNvSpPr>
          <p:nvPr>
            <p:ph type="title"/>
          </p:nvPr>
        </p:nvSpPr>
        <p:spPr/>
        <p:txBody>
          <a:bodyPr>
            <a:normAutofit fontScale="90000"/>
          </a:bodyPr>
          <a:lstStyle/>
          <a:p>
            <a:r>
              <a:rPr lang="nl-NL"/>
              <a:t>Element </a:t>
            </a:r>
            <a:r>
              <a:rPr lang="nl-NL" err="1"/>
              <a:t>Eec</a:t>
            </a:r>
            <a:endParaRPr lang="nl-NL"/>
          </a:p>
        </p:txBody>
      </p:sp>
      <p:sp>
        <p:nvSpPr>
          <p:cNvPr id="3" name="Tijdelijke aanduiding voor tekst 2">
            <a:extLst>
              <a:ext uri="{FF2B5EF4-FFF2-40B4-BE49-F238E27FC236}">
                <a16:creationId xmlns:a16="http://schemas.microsoft.com/office/drawing/2014/main" id="{A0103AB3-C4AF-5A1E-8FDC-C1708E740912}"/>
              </a:ext>
            </a:extLst>
          </p:cNvPr>
          <p:cNvSpPr>
            <a:spLocks noGrp="1"/>
          </p:cNvSpPr>
          <p:nvPr>
            <p:ph type="body" sz="quarter" idx="13"/>
          </p:nvPr>
        </p:nvSpPr>
        <p:spPr/>
        <p:txBody>
          <a:bodyPr>
            <a:normAutofit fontScale="85000" lnSpcReduction="20000"/>
          </a:bodyPr>
          <a:lstStyle/>
          <a:p>
            <a:r>
              <a:rPr lang="nl-NL" err="1"/>
              <a:t>Extraction</a:t>
            </a:r>
            <a:r>
              <a:rPr lang="nl-NL"/>
              <a:t> or </a:t>
            </a:r>
            <a:r>
              <a:rPr lang="nl-NL" err="1"/>
              <a:t>cultivation</a:t>
            </a:r>
            <a:r>
              <a:rPr lang="nl-NL"/>
              <a:t> of </a:t>
            </a:r>
            <a:r>
              <a:rPr lang="nl-NL" err="1"/>
              <a:t>raw</a:t>
            </a:r>
            <a:r>
              <a:rPr lang="nl-NL"/>
              <a:t> </a:t>
            </a:r>
            <a:r>
              <a:rPr lang="nl-NL" err="1"/>
              <a:t>materials</a:t>
            </a:r>
            <a:r>
              <a:rPr lang="nl-NL"/>
              <a:t> (</a:t>
            </a:r>
            <a:r>
              <a:rPr lang="nl-NL" err="1"/>
              <a:t>Eec</a:t>
            </a:r>
            <a:r>
              <a:rPr lang="nl-NL"/>
              <a:t>)</a:t>
            </a:r>
          </a:p>
        </p:txBody>
      </p:sp>
      <p:sp>
        <p:nvSpPr>
          <p:cNvPr id="4" name="Tijdelijke aanduiding voor tekst 3">
            <a:extLst>
              <a:ext uri="{FF2B5EF4-FFF2-40B4-BE49-F238E27FC236}">
                <a16:creationId xmlns:a16="http://schemas.microsoft.com/office/drawing/2014/main" id="{520CA3DE-C3BC-BEEA-344C-106161AB68E8}"/>
              </a:ext>
            </a:extLst>
          </p:cNvPr>
          <p:cNvSpPr>
            <a:spLocks noGrp="1"/>
          </p:cNvSpPr>
          <p:nvPr>
            <p:ph type="body" sz="quarter" idx="15"/>
          </p:nvPr>
        </p:nvSpPr>
        <p:spPr>
          <a:xfrm>
            <a:off x="322561" y="2035495"/>
            <a:ext cx="5116452" cy="3621088"/>
          </a:xfrm>
        </p:spPr>
        <p:txBody>
          <a:bodyPr>
            <a:normAutofit fontScale="92500" lnSpcReduction="20000"/>
          </a:bodyPr>
          <a:lstStyle/>
          <a:p>
            <a:r>
              <a:rPr lang="nl-NL" err="1"/>
              <a:t>Oa</a:t>
            </a:r>
            <a:r>
              <a:rPr lang="nl-NL"/>
              <a:t>. meststoffen, pesticides, diesel, elektriciteit.</a:t>
            </a:r>
          </a:p>
          <a:p>
            <a:r>
              <a:rPr lang="nl-NL"/>
              <a:t>Gewasopbrengsten</a:t>
            </a:r>
          </a:p>
          <a:p>
            <a:endParaRPr lang="nl-NL"/>
          </a:p>
          <a:p>
            <a:r>
              <a:rPr lang="nl-NL"/>
              <a:t>DDV waarden</a:t>
            </a:r>
          </a:p>
          <a:p>
            <a:endParaRPr lang="nl-NL"/>
          </a:p>
          <a:p>
            <a:r>
              <a:rPr lang="nl-NL"/>
              <a:t>Waarden van de SD of transactiecertificaat</a:t>
            </a:r>
          </a:p>
          <a:p>
            <a:endParaRPr lang="nl-NL"/>
          </a:p>
          <a:p>
            <a:r>
              <a:rPr lang="nl-NL"/>
              <a:t>Niet van toepassing bij reststromen uit de land en tuinbouw (dan 0)</a:t>
            </a:r>
          </a:p>
        </p:txBody>
      </p:sp>
      <p:pic>
        <p:nvPicPr>
          <p:cNvPr id="6" name="Afbeelding 5">
            <a:extLst>
              <a:ext uri="{FF2B5EF4-FFF2-40B4-BE49-F238E27FC236}">
                <a16:creationId xmlns:a16="http://schemas.microsoft.com/office/drawing/2014/main" id="{6F59D526-33EB-8D2E-122D-0B6714688C24}"/>
              </a:ext>
            </a:extLst>
          </p:cNvPr>
          <p:cNvPicPr>
            <a:picLocks noChangeAspect="1"/>
          </p:cNvPicPr>
          <p:nvPr/>
        </p:nvPicPr>
        <p:blipFill>
          <a:blip r:embed="rId3"/>
          <a:stretch>
            <a:fillRect/>
          </a:stretch>
        </p:blipFill>
        <p:spPr>
          <a:xfrm>
            <a:off x="4782897" y="1815050"/>
            <a:ext cx="7086542" cy="1086770"/>
          </a:xfrm>
          <a:prstGeom prst="rect">
            <a:avLst/>
          </a:prstGeom>
        </p:spPr>
      </p:pic>
      <p:pic>
        <p:nvPicPr>
          <p:cNvPr id="7" name="Afbeelding 6">
            <a:extLst>
              <a:ext uri="{FF2B5EF4-FFF2-40B4-BE49-F238E27FC236}">
                <a16:creationId xmlns:a16="http://schemas.microsoft.com/office/drawing/2014/main" id="{AA748498-5006-B0FD-B508-BB423DBE610B}"/>
              </a:ext>
            </a:extLst>
          </p:cNvPr>
          <p:cNvPicPr>
            <a:picLocks noChangeAspect="1"/>
          </p:cNvPicPr>
          <p:nvPr/>
        </p:nvPicPr>
        <p:blipFill>
          <a:blip r:embed="rId4"/>
          <a:stretch>
            <a:fillRect/>
          </a:stretch>
        </p:blipFill>
        <p:spPr>
          <a:xfrm>
            <a:off x="6096000" y="3429000"/>
            <a:ext cx="4137138" cy="760393"/>
          </a:xfrm>
          <a:prstGeom prst="rect">
            <a:avLst/>
          </a:prstGeom>
        </p:spPr>
      </p:pic>
    </p:spTree>
    <p:extLst>
      <p:ext uri="{BB962C8B-B14F-4D97-AF65-F5344CB8AC3E}">
        <p14:creationId xmlns:p14="http://schemas.microsoft.com/office/powerpoint/2010/main" val="4025359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2084A2-7A5B-5D5B-D989-5942EDBCBC78}"/>
              </a:ext>
            </a:extLst>
          </p:cNvPr>
          <p:cNvSpPr>
            <a:spLocks noGrp="1"/>
          </p:cNvSpPr>
          <p:nvPr>
            <p:ph type="title"/>
          </p:nvPr>
        </p:nvSpPr>
        <p:spPr/>
        <p:txBody>
          <a:bodyPr>
            <a:normAutofit fontScale="90000"/>
          </a:bodyPr>
          <a:lstStyle/>
          <a:p>
            <a:r>
              <a:rPr lang="nl-NL"/>
              <a:t>Inhoud training</a:t>
            </a:r>
          </a:p>
        </p:txBody>
      </p:sp>
      <p:sp>
        <p:nvSpPr>
          <p:cNvPr id="4" name="Tijdelijke aanduiding voor tekst 3">
            <a:extLst>
              <a:ext uri="{FF2B5EF4-FFF2-40B4-BE49-F238E27FC236}">
                <a16:creationId xmlns:a16="http://schemas.microsoft.com/office/drawing/2014/main" id="{E1F8F18E-DFFB-D387-4B8E-6167F0AD5B66}"/>
              </a:ext>
            </a:extLst>
          </p:cNvPr>
          <p:cNvSpPr>
            <a:spLocks noGrp="1"/>
          </p:cNvSpPr>
          <p:nvPr>
            <p:ph type="body" sz="quarter" idx="15"/>
          </p:nvPr>
        </p:nvSpPr>
        <p:spPr>
          <a:xfrm>
            <a:off x="322561" y="1373358"/>
            <a:ext cx="11406510" cy="4283225"/>
          </a:xfrm>
        </p:spPr>
        <p:txBody>
          <a:bodyPr>
            <a:normAutofit/>
          </a:bodyPr>
          <a:lstStyle/>
          <a:p>
            <a:pPr marL="0" indent="0">
              <a:buNone/>
            </a:pPr>
            <a:endParaRPr lang="nl-NL"/>
          </a:p>
          <a:p>
            <a:pPr marL="0" indent="0">
              <a:buNone/>
            </a:pPr>
            <a:endParaRPr lang="nl-NL"/>
          </a:p>
        </p:txBody>
      </p:sp>
      <p:pic>
        <p:nvPicPr>
          <p:cNvPr id="5" name="Afbeelding 4">
            <a:extLst>
              <a:ext uri="{FF2B5EF4-FFF2-40B4-BE49-F238E27FC236}">
                <a16:creationId xmlns:a16="http://schemas.microsoft.com/office/drawing/2014/main" id="{7D1F787A-61A2-F270-5BDD-7FB81430D05A}"/>
              </a:ext>
            </a:extLst>
          </p:cNvPr>
          <p:cNvPicPr>
            <a:picLocks noChangeAspect="1"/>
          </p:cNvPicPr>
          <p:nvPr/>
        </p:nvPicPr>
        <p:blipFill>
          <a:blip r:embed="rId3"/>
          <a:stretch>
            <a:fillRect/>
          </a:stretch>
        </p:blipFill>
        <p:spPr>
          <a:xfrm>
            <a:off x="322560" y="1332696"/>
            <a:ext cx="4443993" cy="4928792"/>
          </a:xfrm>
          <a:prstGeom prst="rect">
            <a:avLst/>
          </a:prstGeom>
        </p:spPr>
      </p:pic>
      <p:pic>
        <p:nvPicPr>
          <p:cNvPr id="7" name="Afbeelding 6">
            <a:extLst>
              <a:ext uri="{FF2B5EF4-FFF2-40B4-BE49-F238E27FC236}">
                <a16:creationId xmlns:a16="http://schemas.microsoft.com/office/drawing/2014/main" id="{71EEBD5C-7529-CC10-99F5-B8D9D7128667}"/>
              </a:ext>
            </a:extLst>
          </p:cNvPr>
          <p:cNvPicPr>
            <a:picLocks noChangeAspect="1"/>
          </p:cNvPicPr>
          <p:nvPr/>
        </p:nvPicPr>
        <p:blipFill>
          <a:blip r:embed="rId4"/>
          <a:stretch>
            <a:fillRect/>
          </a:stretch>
        </p:blipFill>
        <p:spPr>
          <a:xfrm>
            <a:off x="6246086" y="1780516"/>
            <a:ext cx="4726730" cy="3945913"/>
          </a:xfrm>
          <a:prstGeom prst="rect">
            <a:avLst/>
          </a:prstGeom>
        </p:spPr>
      </p:pic>
    </p:spTree>
    <p:extLst>
      <p:ext uri="{BB962C8B-B14F-4D97-AF65-F5344CB8AC3E}">
        <p14:creationId xmlns:p14="http://schemas.microsoft.com/office/powerpoint/2010/main" val="4114053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432F51-9C9E-8572-23C4-E9C11EC984A6}"/>
              </a:ext>
            </a:extLst>
          </p:cNvPr>
          <p:cNvSpPr>
            <a:spLocks noGrp="1"/>
          </p:cNvSpPr>
          <p:nvPr>
            <p:ph type="title"/>
          </p:nvPr>
        </p:nvSpPr>
        <p:spPr/>
        <p:txBody>
          <a:bodyPr>
            <a:normAutofit fontScale="90000"/>
          </a:bodyPr>
          <a:lstStyle/>
          <a:p>
            <a:r>
              <a:rPr lang="nl-NL"/>
              <a:t>Element El</a:t>
            </a:r>
          </a:p>
        </p:txBody>
      </p:sp>
      <p:sp>
        <p:nvSpPr>
          <p:cNvPr id="3" name="Tijdelijke aanduiding voor tekst 2">
            <a:extLst>
              <a:ext uri="{FF2B5EF4-FFF2-40B4-BE49-F238E27FC236}">
                <a16:creationId xmlns:a16="http://schemas.microsoft.com/office/drawing/2014/main" id="{A0103AB3-C4AF-5A1E-8FDC-C1708E740912}"/>
              </a:ext>
            </a:extLst>
          </p:cNvPr>
          <p:cNvSpPr>
            <a:spLocks noGrp="1"/>
          </p:cNvSpPr>
          <p:nvPr>
            <p:ph type="body" sz="quarter" idx="13"/>
          </p:nvPr>
        </p:nvSpPr>
        <p:spPr/>
        <p:txBody>
          <a:bodyPr>
            <a:normAutofit fontScale="85000" lnSpcReduction="20000"/>
          </a:bodyPr>
          <a:lstStyle/>
          <a:p>
            <a:r>
              <a:rPr lang="nl-NL"/>
              <a:t>Carbon stock change </a:t>
            </a:r>
            <a:r>
              <a:rPr lang="nl-NL" err="1"/>
              <a:t>due</a:t>
            </a:r>
            <a:r>
              <a:rPr lang="nl-NL"/>
              <a:t> to land </a:t>
            </a:r>
            <a:r>
              <a:rPr lang="nl-NL" err="1"/>
              <a:t>use</a:t>
            </a:r>
            <a:r>
              <a:rPr lang="nl-NL"/>
              <a:t> change (El)</a:t>
            </a:r>
          </a:p>
        </p:txBody>
      </p:sp>
      <p:sp>
        <p:nvSpPr>
          <p:cNvPr id="4" name="Tijdelijke aanduiding voor tekst 3">
            <a:extLst>
              <a:ext uri="{FF2B5EF4-FFF2-40B4-BE49-F238E27FC236}">
                <a16:creationId xmlns:a16="http://schemas.microsoft.com/office/drawing/2014/main" id="{520CA3DE-C3BC-BEEA-344C-106161AB68E8}"/>
              </a:ext>
            </a:extLst>
          </p:cNvPr>
          <p:cNvSpPr>
            <a:spLocks noGrp="1"/>
          </p:cNvSpPr>
          <p:nvPr>
            <p:ph type="body" sz="quarter" idx="15"/>
          </p:nvPr>
        </p:nvSpPr>
        <p:spPr>
          <a:xfrm>
            <a:off x="322560" y="2035495"/>
            <a:ext cx="9306631" cy="3621088"/>
          </a:xfrm>
        </p:spPr>
        <p:txBody>
          <a:bodyPr>
            <a:normAutofit/>
          </a:bodyPr>
          <a:lstStyle/>
          <a:p>
            <a:r>
              <a:rPr lang="nl-NL"/>
              <a:t>TDV is alleen mogelijk als er geen sprake is van LUC</a:t>
            </a:r>
          </a:p>
          <a:p>
            <a:endParaRPr lang="nl-NL"/>
          </a:p>
          <a:p>
            <a:r>
              <a:rPr lang="nl-NL"/>
              <a:t>LUC voor  januari 2008 is niet relevant, dan El = 0</a:t>
            </a:r>
          </a:p>
          <a:p>
            <a:endParaRPr lang="nl-NL"/>
          </a:p>
          <a:p>
            <a:r>
              <a:rPr lang="nl-NL"/>
              <a:t>Waarden van de SD of transactiecertificaat</a:t>
            </a:r>
          </a:p>
          <a:p>
            <a:endParaRPr lang="nl-NL"/>
          </a:p>
          <a:p>
            <a:endParaRPr lang="nl-NL"/>
          </a:p>
          <a:p>
            <a:pPr marL="0" indent="0">
              <a:buNone/>
            </a:pPr>
            <a:endParaRPr lang="nl-NL"/>
          </a:p>
        </p:txBody>
      </p:sp>
    </p:spTree>
    <p:extLst>
      <p:ext uri="{BB962C8B-B14F-4D97-AF65-F5344CB8AC3E}">
        <p14:creationId xmlns:p14="http://schemas.microsoft.com/office/powerpoint/2010/main" val="3952860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432F51-9C9E-8572-23C4-E9C11EC984A6}"/>
              </a:ext>
            </a:extLst>
          </p:cNvPr>
          <p:cNvSpPr>
            <a:spLocks noGrp="1"/>
          </p:cNvSpPr>
          <p:nvPr>
            <p:ph type="title"/>
          </p:nvPr>
        </p:nvSpPr>
        <p:spPr/>
        <p:txBody>
          <a:bodyPr>
            <a:normAutofit fontScale="90000"/>
          </a:bodyPr>
          <a:lstStyle/>
          <a:p>
            <a:r>
              <a:rPr lang="nl-NL"/>
              <a:t>Element Eu</a:t>
            </a:r>
          </a:p>
        </p:txBody>
      </p:sp>
      <p:sp>
        <p:nvSpPr>
          <p:cNvPr id="3" name="Tijdelijke aanduiding voor tekst 2">
            <a:extLst>
              <a:ext uri="{FF2B5EF4-FFF2-40B4-BE49-F238E27FC236}">
                <a16:creationId xmlns:a16="http://schemas.microsoft.com/office/drawing/2014/main" id="{A0103AB3-C4AF-5A1E-8FDC-C1708E740912}"/>
              </a:ext>
            </a:extLst>
          </p:cNvPr>
          <p:cNvSpPr>
            <a:spLocks noGrp="1"/>
          </p:cNvSpPr>
          <p:nvPr>
            <p:ph type="body" sz="quarter" idx="13"/>
          </p:nvPr>
        </p:nvSpPr>
        <p:spPr/>
        <p:txBody>
          <a:bodyPr>
            <a:normAutofit fontScale="85000" lnSpcReduction="20000"/>
          </a:bodyPr>
          <a:lstStyle/>
          <a:p>
            <a:r>
              <a:rPr lang="nl-NL"/>
              <a:t>Verbrandingsemissies (Eu)</a:t>
            </a:r>
          </a:p>
        </p:txBody>
      </p:sp>
      <p:sp>
        <p:nvSpPr>
          <p:cNvPr id="4" name="Tijdelijke aanduiding voor tekst 3">
            <a:extLst>
              <a:ext uri="{FF2B5EF4-FFF2-40B4-BE49-F238E27FC236}">
                <a16:creationId xmlns:a16="http://schemas.microsoft.com/office/drawing/2014/main" id="{520CA3DE-C3BC-BEEA-344C-106161AB68E8}"/>
              </a:ext>
            </a:extLst>
          </p:cNvPr>
          <p:cNvSpPr>
            <a:spLocks noGrp="1"/>
          </p:cNvSpPr>
          <p:nvPr>
            <p:ph type="body" sz="quarter" idx="15"/>
          </p:nvPr>
        </p:nvSpPr>
        <p:spPr>
          <a:xfrm>
            <a:off x="322560" y="2035495"/>
            <a:ext cx="9558558" cy="4113378"/>
          </a:xfrm>
        </p:spPr>
        <p:txBody>
          <a:bodyPr>
            <a:normAutofit/>
          </a:bodyPr>
          <a:lstStyle/>
          <a:p>
            <a:r>
              <a:rPr lang="nl-NL"/>
              <a:t>Voor </a:t>
            </a:r>
            <a:r>
              <a:rPr lang="nl-NL" err="1"/>
              <a:t>biofuels</a:t>
            </a:r>
            <a:r>
              <a:rPr lang="nl-NL"/>
              <a:t> (incl. gas) is Eu 0</a:t>
            </a:r>
            <a:endParaRPr lang="nl-NL" i="1"/>
          </a:p>
          <a:p>
            <a:endParaRPr lang="nl-NL"/>
          </a:p>
          <a:p>
            <a:r>
              <a:rPr lang="nl-NL"/>
              <a:t>N</a:t>
            </a:r>
            <a:r>
              <a:rPr lang="nl-NL" baseline="-25000"/>
              <a:t>2</a:t>
            </a:r>
            <a:r>
              <a:rPr lang="nl-NL"/>
              <a:t>O [</a:t>
            </a:r>
            <a:r>
              <a:rPr lang="nl-NL" i="1">
                <a:solidFill>
                  <a:srgbClr val="FF0000"/>
                </a:solidFill>
              </a:rPr>
              <a:t>265</a:t>
            </a:r>
            <a:r>
              <a:rPr lang="nl-NL"/>
              <a:t>] en CH</a:t>
            </a:r>
            <a:r>
              <a:rPr lang="nl-NL" baseline="-25000"/>
              <a:t>4 </a:t>
            </a:r>
            <a:r>
              <a:rPr lang="nl-NL"/>
              <a:t>[</a:t>
            </a:r>
            <a:r>
              <a:rPr lang="nl-NL" i="1">
                <a:solidFill>
                  <a:srgbClr val="FF0000"/>
                </a:solidFill>
              </a:rPr>
              <a:t>28</a:t>
            </a:r>
            <a:r>
              <a:rPr lang="nl-NL"/>
              <a:t>] meenemen onder Eu (bijlage VI), </a:t>
            </a:r>
            <a:br>
              <a:rPr lang="nl-NL"/>
            </a:br>
            <a:r>
              <a:rPr lang="nl-NL"/>
              <a:t>enkel vaste biomassa – de CO</a:t>
            </a:r>
            <a:r>
              <a:rPr lang="nl-NL" baseline="-25000"/>
              <a:t>2</a:t>
            </a:r>
            <a:r>
              <a:rPr lang="nl-NL"/>
              <a:t> is 0</a:t>
            </a:r>
          </a:p>
          <a:p>
            <a:endParaRPr lang="nl-NL"/>
          </a:p>
          <a:p>
            <a:r>
              <a:rPr lang="nl-NL" err="1"/>
              <a:t>DDV’s</a:t>
            </a:r>
            <a:r>
              <a:rPr lang="nl-NL"/>
              <a:t> zijn beschikbaar voor vaste biomassa</a:t>
            </a:r>
          </a:p>
        </p:txBody>
      </p:sp>
    </p:spTree>
    <p:extLst>
      <p:ext uri="{BB962C8B-B14F-4D97-AF65-F5344CB8AC3E}">
        <p14:creationId xmlns:p14="http://schemas.microsoft.com/office/powerpoint/2010/main" val="4048799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2658A74-3EA5-45F9-5B53-596B4CDD5165}"/>
              </a:ext>
            </a:extLst>
          </p:cNvPr>
          <p:cNvSpPr>
            <a:spLocks noGrp="1"/>
          </p:cNvSpPr>
          <p:nvPr>
            <p:ph type="title"/>
          </p:nvPr>
        </p:nvSpPr>
        <p:spPr/>
        <p:txBody>
          <a:bodyPr/>
          <a:lstStyle/>
          <a:p>
            <a:r>
              <a:rPr lang="nl-NL" dirty="0"/>
              <a:t>Case inlezen of eigen case gebruiken</a:t>
            </a:r>
          </a:p>
        </p:txBody>
      </p:sp>
      <p:sp>
        <p:nvSpPr>
          <p:cNvPr id="2" name="Tijdelijke aanduiding voor tekst 3">
            <a:extLst>
              <a:ext uri="{FF2B5EF4-FFF2-40B4-BE49-F238E27FC236}">
                <a16:creationId xmlns:a16="http://schemas.microsoft.com/office/drawing/2014/main" id="{A9BD2E27-8FD7-40F8-0F76-5FDFF1578E60}"/>
              </a:ext>
            </a:extLst>
          </p:cNvPr>
          <p:cNvSpPr>
            <a:spLocks noGrp="1"/>
          </p:cNvSpPr>
          <p:nvPr>
            <p:ph type="body" idx="1"/>
          </p:nvPr>
        </p:nvSpPr>
        <p:spPr>
          <a:xfrm>
            <a:off x="312225" y="3695690"/>
            <a:ext cx="6455849" cy="786934"/>
          </a:xfrm>
        </p:spPr>
        <p:txBody>
          <a:bodyPr/>
          <a:lstStyle/>
          <a:p>
            <a:r>
              <a:rPr lang="nl-NL"/>
              <a:t>10 min</a:t>
            </a:r>
          </a:p>
        </p:txBody>
      </p:sp>
    </p:spTree>
    <p:extLst>
      <p:ext uri="{BB962C8B-B14F-4D97-AF65-F5344CB8AC3E}">
        <p14:creationId xmlns:p14="http://schemas.microsoft.com/office/powerpoint/2010/main" val="39215430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93839A6D-1E77-9B57-102A-7659959FBA9E}"/>
              </a:ext>
            </a:extLst>
          </p:cNvPr>
          <p:cNvSpPr>
            <a:spLocks noGrp="1"/>
          </p:cNvSpPr>
          <p:nvPr>
            <p:ph type="body" sz="quarter" idx="13"/>
          </p:nvPr>
        </p:nvSpPr>
        <p:spPr>
          <a:xfrm>
            <a:off x="322562" y="462193"/>
            <a:ext cx="7247020" cy="384903"/>
          </a:xfrm>
        </p:spPr>
        <p:txBody>
          <a:bodyPr>
            <a:normAutofit fontScale="85000" lnSpcReduction="20000"/>
          </a:bodyPr>
          <a:lstStyle/>
          <a:p>
            <a:r>
              <a:rPr lang="nl-NL"/>
              <a:t>Uitwerken actuele berekening</a:t>
            </a:r>
          </a:p>
        </p:txBody>
      </p:sp>
      <p:sp>
        <p:nvSpPr>
          <p:cNvPr id="4" name="Tijdelijke aanduiding voor tekst 3">
            <a:extLst>
              <a:ext uri="{FF2B5EF4-FFF2-40B4-BE49-F238E27FC236}">
                <a16:creationId xmlns:a16="http://schemas.microsoft.com/office/drawing/2014/main" id="{10DCC0AE-4753-2902-D239-26E2B1215FFB}"/>
              </a:ext>
            </a:extLst>
          </p:cNvPr>
          <p:cNvSpPr>
            <a:spLocks noGrp="1"/>
          </p:cNvSpPr>
          <p:nvPr>
            <p:ph type="body" sz="quarter" idx="14"/>
          </p:nvPr>
        </p:nvSpPr>
        <p:spPr>
          <a:xfrm>
            <a:off x="322562" y="1003851"/>
            <a:ext cx="7459566" cy="5048157"/>
          </a:xfrm>
        </p:spPr>
        <p:txBody>
          <a:bodyPr>
            <a:normAutofit lnSpcReduction="10000"/>
          </a:bodyPr>
          <a:lstStyle/>
          <a:p>
            <a:pPr marL="0" algn="l" rtl="0" eaLnBrk="1" fontAlgn="b" latinLnBrk="0" hangingPunct="1">
              <a:spcBef>
                <a:spcPts val="0"/>
              </a:spcBef>
              <a:spcAft>
                <a:spcPts val="0"/>
              </a:spcAft>
            </a:pPr>
            <a:r>
              <a:rPr lang="nl-NL" sz="1800" b="0" i="0" u="none" strike="noStrike" kern="1200">
                <a:solidFill>
                  <a:srgbClr val="000000"/>
                </a:solidFill>
                <a:effectLst/>
                <a:latin typeface="Calibri" panose="020F0502020204030204" pitchFamily="34" charset="0"/>
              </a:rPr>
              <a:t>In Veenendaal staat een vergister welke verschillende soorten biomassa ontvangt. De vergister is gebouwd in 2020 en in 2021 begonnen met invoeden van groengas in het gasnetwerk.</a:t>
            </a:r>
          </a:p>
          <a:p>
            <a:pPr marL="0" algn="l" rtl="0" eaLnBrk="1" fontAlgn="b" latinLnBrk="0" hangingPunct="1">
              <a:spcBef>
                <a:spcPts val="0"/>
              </a:spcBef>
              <a:spcAft>
                <a:spcPts val="0"/>
              </a:spcAft>
            </a:pPr>
            <a:endParaRPr lang="nl-NL" sz="1800" b="0" i="0" u="none" strike="noStrike">
              <a:effectLst/>
              <a:latin typeface="Arial" panose="020B0604020202020204" pitchFamily="34" charset="0"/>
            </a:endParaRPr>
          </a:p>
          <a:p>
            <a:pPr marL="0" algn="l" rtl="0" eaLnBrk="1" fontAlgn="b" latinLnBrk="0" hangingPunct="1">
              <a:spcBef>
                <a:spcPts val="0"/>
              </a:spcBef>
              <a:spcAft>
                <a:spcPts val="0"/>
              </a:spcAft>
            </a:pPr>
            <a:r>
              <a:rPr lang="nl-NL" sz="1800" b="0" i="0" u="none" strike="noStrike" kern="1200">
                <a:solidFill>
                  <a:srgbClr val="000000"/>
                </a:solidFill>
                <a:effectLst/>
                <a:latin typeface="Calibri" panose="020F0502020204030204" pitchFamily="34" charset="0"/>
              </a:rPr>
              <a:t>Kippen en koeienmest is afkomstig van boeren uit de directe omgeving binnen een straal van 25 km.</a:t>
            </a:r>
            <a:endParaRPr lang="nl-NL" sz="1800" i="0" u="none" strike="noStrike">
              <a:effectLst/>
              <a:latin typeface="Arial" panose="020B0604020202020204" pitchFamily="34" charset="0"/>
            </a:endParaRPr>
          </a:p>
          <a:p>
            <a:pPr marL="0" algn="l" rtl="0" eaLnBrk="1" fontAlgn="b" latinLnBrk="0" hangingPunct="1">
              <a:spcBef>
                <a:spcPts val="0"/>
              </a:spcBef>
              <a:spcAft>
                <a:spcPts val="0"/>
              </a:spcAft>
            </a:pPr>
            <a:r>
              <a:rPr lang="nl-NL" sz="1800" i="0" u="none" strike="noStrike" kern="1200">
                <a:solidFill>
                  <a:srgbClr val="000000"/>
                </a:solidFill>
                <a:effectLst/>
                <a:latin typeface="Calibri" panose="020F0502020204030204" pitchFamily="34" charset="0"/>
              </a:rPr>
              <a:t>Glycerine is afkomstig uit Frankrijk en wordt geleverd via een handelspartij, welke ISCC gecertificeerd is.</a:t>
            </a:r>
            <a:endParaRPr lang="nl-NL" sz="1800" i="0" u="none" strike="noStrike">
              <a:effectLst/>
              <a:latin typeface="Arial" panose="020B0604020202020204" pitchFamily="34" charset="0"/>
            </a:endParaRPr>
          </a:p>
          <a:p>
            <a:pPr marL="0" algn="l" rtl="0" eaLnBrk="1" fontAlgn="b" latinLnBrk="0" hangingPunct="1">
              <a:spcBef>
                <a:spcPts val="0"/>
              </a:spcBef>
              <a:spcAft>
                <a:spcPts val="0"/>
              </a:spcAft>
            </a:pPr>
            <a:r>
              <a:rPr lang="nl-NL" sz="1800" i="0" u="none" strike="noStrike" kern="1200">
                <a:solidFill>
                  <a:srgbClr val="000000"/>
                </a:solidFill>
                <a:effectLst/>
                <a:latin typeface="Calibri" panose="020F0502020204030204" pitchFamily="34" charset="0"/>
              </a:rPr>
              <a:t>Verder wordt er via een bemiddelaar suikerbieten residuen geleverd welke rechtstreeks van de ontdoener naar de vergister worden getransporteerd (Groningen).</a:t>
            </a:r>
            <a:endParaRPr lang="nl-NL" sz="1800" i="0" u="none" strike="noStrike">
              <a:effectLst/>
              <a:latin typeface="Arial" panose="020B0604020202020204" pitchFamily="34" charset="0"/>
            </a:endParaRPr>
          </a:p>
          <a:p>
            <a:pPr marL="0" algn="l" rtl="0" eaLnBrk="1" fontAlgn="b" latinLnBrk="0" hangingPunct="1">
              <a:spcBef>
                <a:spcPts val="0"/>
              </a:spcBef>
              <a:spcAft>
                <a:spcPts val="0"/>
              </a:spcAft>
            </a:pPr>
            <a:endParaRPr lang="nl-NL" sz="1800" b="0" i="0" u="none" strike="noStrike" kern="1200">
              <a:solidFill>
                <a:srgbClr val="000000"/>
              </a:solidFill>
              <a:effectLst/>
              <a:latin typeface="Calibri" panose="020F0502020204030204" pitchFamily="34" charset="0"/>
            </a:endParaRPr>
          </a:p>
          <a:p>
            <a:pPr marL="0" algn="l" rtl="0" eaLnBrk="1" fontAlgn="b" latinLnBrk="0" hangingPunct="1">
              <a:spcBef>
                <a:spcPts val="0"/>
              </a:spcBef>
              <a:spcAft>
                <a:spcPts val="0"/>
              </a:spcAft>
            </a:pPr>
            <a:r>
              <a:rPr lang="nl-NL" sz="1800" b="0" i="0" u="none" strike="noStrike" kern="1200">
                <a:solidFill>
                  <a:srgbClr val="000000"/>
                </a:solidFill>
                <a:effectLst/>
                <a:latin typeface="Calibri" panose="020F0502020204030204" pitchFamily="34" charset="0"/>
              </a:rPr>
              <a:t>Er is een fakkelinstallatie aanwezig.</a:t>
            </a:r>
          </a:p>
          <a:p>
            <a:pPr marL="0" algn="l" rtl="0" eaLnBrk="1" fontAlgn="b" latinLnBrk="0" hangingPunct="1">
              <a:spcBef>
                <a:spcPts val="0"/>
              </a:spcBef>
              <a:spcAft>
                <a:spcPts val="0"/>
              </a:spcAft>
            </a:pPr>
            <a:endParaRPr lang="nl-NL" sz="1800" b="0" i="0" u="none" strike="noStrike">
              <a:effectLst/>
              <a:latin typeface="Arial" panose="020B0604020202020204" pitchFamily="34" charset="0"/>
            </a:endParaRPr>
          </a:p>
          <a:p>
            <a:pPr marL="0" algn="l" rtl="0" eaLnBrk="1" fontAlgn="b" latinLnBrk="0" hangingPunct="1">
              <a:spcBef>
                <a:spcPts val="0"/>
              </a:spcBef>
              <a:spcAft>
                <a:spcPts val="0"/>
              </a:spcAft>
            </a:pPr>
            <a:r>
              <a:rPr lang="nl-NL" sz="1800" b="0" i="0" u="none" strike="noStrike" kern="1200">
                <a:solidFill>
                  <a:srgbClr val="000000"/>
                </a:solidFill>
                <a:effectLst/>
                <a:latin typeface="Calibri" panose="020F0502020204030204" pitchFamily="34" charset="0"/>
              </a:rPr>
              <a:t>De hulpstoffen welke worden gebruikt zijn Actief kool, THT en ijzerslib. Er zijn 3 vrachten ijzerslib geleverd afkomstig van een drinkwaterbedrijf op 150 km afstand van Veenendaal. De vergister wordt verwarmd met restwarmte van de WKK en als back-up is er een ketel op aardgas aanwezig.</a:t>
            </a:r>
            <a:endParaRPr lang="nl-NL" sz="1800" b="0" i="0" u="none" strike="noStrike">
              <a:effectLst/>
              <a:latin typeface="Arial" panose="020B0604020202020204" pitchFamily="34" charset="0"/>
            </a:endParaRPr>
          </a:p>
          <a:p>
            <a:pPr marL="0" algn="l" rtl="0" eaLnBrk="1" fontAlgn="b" latinLnBrk="0" hangingPunct="1">
              <a:spcBef>
                <a:spcPts val="0"/>
              </a:spcBef>
              <a:spcAft>
                <a:spcPts val="0"/>
              </a:spcAft>
            </a:pPr>
            <a:r>
              <a:rPr lang="nl-NL" sz="1800" b="0" i="0" u="none" strike="noStrike" kern="1200">
                <a:solidFill>
                  <a:srgbClr val="000000"/>
                </a:solidFill>
                <a:effectLst/>
                <a:latin typeface="Calibri" panose="020F0502020204030204" pitchFamily="34" charset="0"/>
              </a:rPr>
              <a:t>Vanuit de vergister gaat er biogas naar de groengas opwerking en de WKK.</a:t>
            </a:r>
            <a:endParaRPr lang="nl-NL" sz="1800" b="0" i="0" u="none" strike="noStrike">
              <a:effectLst/>
              <a:latin typeface="Arial" panose="020B0604020202020204" pitchFamily="34" charset="0"/>
            </a:endParaRPr>
          </a:p>
          <a:p>
            <a:pPr marL="0" algn="l" rtl="0" eaLnBrk="1" fontAlgn="b" latinLnBrk="0" hangingPunct="1">
              <a:spcBef>
                <a:spcPts val="0"/>
              </a:spcBef>
              <a:spcAft>
                <a:spcPts val="0"/>
              </a:spcAft>
            </a:pPr>
            <a:r>
              <a:rPr lang="nl-NL" sz="1800" b="0" i="0" u="none" strike="noStrike" kern="1200">
                <a:solidFill>
                  <a:srgbClr val="000000"/>
                </a:solidFill>
                <a:effectLst/>
                <a:latin typeface="Calibri" panose="020F0502020204030204" pitchFamily="34" charset="0"/>
              </a:rPr>
              <a:t>De WKK produceert elektriciteit </a:t>
            </a:r>
            <a:r>
              <a:rPr lang="nl-NL" sz="1800">
                <a:solidFill>
                  <a:srgbClr val="000000"/>
                </a:solidFill>
              </a:rPr>
              <a:t>en levert aan het net. De restw</a:t>
            </a:r>
            <a:r>
              <a:rPr lang="nl-NL" sz="1800" b="0" i="0" u="none" strike="noStrike" kern="1200">
                <a:solidFill>
                  <a:srgbClr val="000000"/>
                </a:solidFill>
                <a:effectLst/>
                <a:latin typeface="Calibri" panose="020F0502020204030204" pitchFamily="34" charset="0"/>
              </a:rPr>
              <a:t>armte wordt gebruikt voor de vergister. Elektriciteit van eigen zonnepanelen wordt gebruikt voor de groengas productie.</a:t>
            </a:r>
            <a:endParaRPr lang="nl-NL"/>
          </a:p>
        </p:txBody>
      </p:sp>
    </p:spTree>
    <p:extLst>
      <p:ext uri="{BB962C8B-B14F-4D97-AF65-F5344CB8AC3E}">
        <p14:creationId xmlns:p14="http://schemas.microsoft.com/office/powerpoint/2010/main" val="1174986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2658A74-3EA5-45F9-5B53-596B4CDD5165}"/>
              </a:ext>
            </a:extLst>
          </p:cNvPr>
          <p:cNvSpPr>
            <a:spLocks noGrp="1"/>
          </p:cNvSpPr>
          <p:nvPr>
            <p:ph type="title"/>
          </p:nvPr>
        </p:nvSpPr>
        <p:spPr/>
        <p:txBody>
          <a:bodyPr/>
          <a:lstStyle/>
          <a:p>
            <a:r>
              <a:rPr lang="nl-NL"/>
              <a:t>Opdracht 1</a:t>
            </a:r>
          </a:p>
        </p:txBody>
      </p:sp>
      <p:sp>
        <p:nvSpPr>
          <p:cNvPr id="2" name="Tijdelijke aanduiding voor tekst 3">
            <a:extLst>
              <a:ext uri="{FF2B5EF4-FFF2-40B4-BE49-F238E27FC236}">
                <a16:creationId xmlns:a16="http://schemas.microsoft.com/office/drawing/2014/main" id="{A9BD2E27-8FD7-40F8-0F76-5FDFF1578E60}"/>
              </a:ext>
            </a:extLst>
          </p:cNvPr>
          <p:cNvSpPr>
            <a:spLocks noGrp="1"/>
          </p:cNvSpPr>
          <p:nvPr>
            <p:ph type="body" idx="1"/>
          </p:nvPr>
        </p:nvSpPr>
        <p:spPr>
          <a:xfrm>
            <a:off x="312225" y="3695690"/>
            <a:ext cx="6455849" cy="786934"/>
          </a:xfrm>
        </p:spPr>
        <p:txBody>
          <a:bodyPr/>
          <a:lstStyle/>
          <a:p>
            <a:r>
              <a:rPr lang="nl-NL"/>
              <a:t>Schema uitwerken voor de casus</a:t>
            </a:r>
          </a:p>
        </p:txBody>
      </p:sp>
    </p:spTree>
    <p:extLst>
      <p:ext uri="{BB962C8B-B14F-4D97-AF65-F5344CB8AC3E}">
        <p14:creationId xmlns:p14="http://schemas.microsoft.com/office/powerpoint/2010/main" val="1464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7C4424C1-D51C-41CC-6375-9A63668F3515}"/>
              </a:ext>
            </a:extLst>
          </p:cNvPr>
          <p:cNvSpPr>
            <a:spLocks noGrp="1"/>
          </p:cNvSpPr>
          <p:nvPr>
            <p:ph type="title"/>
          </p:nvPr>
        </p:nvSpPr>
        <p:spPr/>
        <p:txBody>
          <a:bodyPr>
            <a:normAutofit fontScale="90000"/>
          </a:bodyPr>
          <a:lstStyle/>
          <a:p>
            <a:r>
              <a:rPr lang="nl-NL"/>
              <a:t>Data voorbeeld berekening</a:t>
            </a:r>
          </a:p>
        </p:txBody>
      </p:sp>
      <p:pic>
        <p:nvPicPr>
          <p:cNvPr id="12" name="Afbeelding 11">
            <a:extLst>
              <a:ext uri="{FF2B5EF4-FFF2-40B4-BE49-F238E27FC236}">
                <a16:creationId xmlns:a16="http://schemas.microsoft.com/office/drawing/2014/main" id="{BD75C874-0AD4-35F8-8AFB-D6DFCA13B9D1}"/>
              </a:ext>
            </a:extLst>
          </p:cNvPr>
          <p:cNvPicPr>
            <a:picLocks noChangeAspect="1"/>
          </p:cNvPicPr>
          <p:nvPr/>
        </p:nvPicPr>
        <p:blipFill>
          <a:blip r:embed="rId3"/>
          <a:stretch>
            <a:fillRect/>
          </a:stretch>
        </p:blipFill>
        <p:spPr>
          <a:xfrm>
            <a:off x="416831" y="2107507"/>
            <a:ext cx="10919469" cy="3001821"/>
          </a:xfrm>
          <a:prstGeom prst="rect">
            <a:avLst/>
          </a:prstGeom>
        </p:spPr>
      </p:pic>
      <p:sp>
        <p:nvSpPr>
          <p:cNvPr id="14" name="Tijdelijke aanduiding voor tekst 13">
            <a:extLst>
              <a:ext uri="{FF2B5EF4-FFF2-40B4-BE49-F238E27FC236}">
                <a16:creationId xmlns:a16="http://schemas.microsoft.com/office/drawing/2014/main" id="{2C83404D-5244-B7D7-ECD0-BB08F313ADB9}"/>
              </a:ext>
            </a:extLst>
          </p:cNvPr>
          <p:cNvSpPr>
            <a:spLocks noGrp="1"/>
          </p:cNvSpPr>
          <p:nvPr>
            <p:ph type="body" sz="quarter" idx="13"/>
          </p:nvPr>
        </p:nvSpPr>
        <p:spPr/>
        <p:txBody>
          <a:bodyPr>
            <a:normAutofit fontScale="85000" lnSpcReduction="20000"/>
          </a:bodyPr>
          <a:lstStyle/>
          <a:p>
            <a:r>
              <a:rPr lang="nl-NL" err="1"/>
              <a:t>Feedstock</a:t>
            </a:r>
            <a:endParaRPr lang="nl-NL"/>
          </a:p>
        </p:txBody>
      </p:sp>
    </p:spTree>
    <p:extLst>
      <p:ext uri="{BB962C8B-B14F-4D97-AF65-F5344CB8AC3E}">
        <p14:creationId xmlns:p14="http://schemas.microsoft.com/office/powerpoint/2010/main" val="24990266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7C4424C1-D51C-41CC-6375-9A63668F3515}"/>
              </a:ext>
            </a:extLst>
          </p:cNvPr>
          <p:cNvSpPr>
            <a:spLocks noGrp="1"/>
          </p:cNvSpPr>
          <p:nvPr>
            <p:ph type="title"/>
          </p:nvPr>
        </p:nvSpPr>
        <p:spPr/>
        <p:txBody>
          <a:bodyPr>
            <a:normAutofit fontScale="90000"/>
          </a:bodyPr>
          <a:lstStyle/>
          <a:p>
            <a:r>
              <a:rPr lang="nl-NL"/>
              <a:t>Data voorbeeld berekening</a:t>
            </a:r>
          </a:p>
        </p:txBody>
      </p:sp>
      <p:sp>
        <p:nvSpPr>
          <p:cNvPr id="14" name="Tijdelijke aanduiding voor tekst 13">
            <a:extLst>
              <a:ext uri="{FF2B5EF4-FFF2-40B4-BE49-F238E27FC236}">
                <a16:creationId xmlns:a16="http://schemas.microsoft.com/office/drawing/2014/main" id="{2C83404D-5244-B7D7-ECD0-BB08F313ADB9}"/>
              </a:ext>
            </a:extLst>
          </p:cNvPr>
          <p:cNvSpPr>
            <a:spLocks noGrp="1"/>
          </p:cNvSpPr>
          <p:nvPr>
            <p:ph type="body" sz="quarter" idx="13"/>
          </p:nvPr>
        </p:nvSpPr>
        <p:spPr/>
        <p:txBody>
          <a:bodyPr>
            <a:normAutofit fontScale="85000" lnSpcReduction="20000"/>
          </a:bodyPr>
          <a:lstStyle/>
          <a:p>
            <a:r>
              <a:rPr lang="nl-NL"/>
              <a:t>Input en output</a:t>
            </a:r>
          </a:p>
        </p:txBody>
      </p:sp>
      <p:pic>
        <p:nvPicPr>
          <p:cNvPr id="22" name="Afbeelding 21">
            <a:extLst>
              <a:ext uri="{FF2B5EF4-FFF2-40B4-BE49-F238E27FC236}">
                <a16:creationId xmlns:a16="http://schemas.microsoft.com/office/drawing/2014/main" id="{0B5C4F08-6411-8BBC-E1AA-01AEB330A30F}"/>
              </a:ext>
            </a:extLst>
          </p:cNvPr>
          <p:cNvPicPr>
            <a:picLocks noChangeAspect="1"/>
          </p:cNvPicPr>
          <p:nvPr/>
        </p:nvPicPr>
        <p:blipFill>
          <a:blip r:embed="rId3"/>
          <a:stretch>
            <a:fillRect/>
          </a:stretch>
        </p:blipFill>
        <p:spPr>
          <a:xfrm>
            <a:off x="445112" y="1871838"/>
            <a:ext cx="5300852" cy="1974297"/>
          </a:xfrm>
          <a:prstGeom prst="rect">
            <a:avLst/>
          </a:prstGeom>
        </p:spPr>
      </p:pic>
      <p:pic>
        <p:nvPicPr>
          <p:cNvPr id="2" name="Afbeelding 1">
            <a:extLst>
              <a:ext uri="{FF2B5EF4-FFF2-40B4-BE49-F238E27FC236}">
                <a16:creationId xmlns:a16="http://schemas.microsoft.com/office/drawing/2014/main" id="{3752ACA8-B474-137C-23DA-410DDD4B497F}"/>
              </a:ext>
            </a:extLst>
          </p:cNvPr>
          <p:cNvPicPr>
            <a:picLocks noChangeAspect="1"/>
          </p:cNvPicPr>
          <p:nvPr/>
        </p:nvPicPr>
        <p:blipFill>
          <a:blip r:embed="rId4"/>
          <a:stretch>
            <a:fillRect/>
          </a:stretch>
        </p:blipFill>
        <p:spPr>
          <a:xfrm>
            <a:off x="6275638" y="1871837"/>
            <a:ext cx="5232466" cy="2602885"/>
          </a:xfrm>
          <a:prstGeom prst="rect">
            <a:avLst/>
          </a:prstGeom>
        </p:spPr>
      </p:pic>
      <p:pic>
        <p:nvPicPr>
          <p:cNvPr id="3" name="Afbeelding 2">
            <a:extLst>
              <a:ext uri="{FF2B5EF4-FFF2-40B4-BE49-F238E27FC236}">
                <a16:creationId xmlns:a16="http://schemas.microsoft.com/office/drawing/2014/main" id="{4C551764-FB07-C5B6-65D6-2FF2768BF7A3}"/>
              </a:ext>
            </a:extLst>
          </p:cNvPr>
          <p:cNvPicPr>
            <a:picLocks noChangeAspect="1"/>
          </p:cNvPicPr>
          <p:nvPr/>
        </p:nvPicPr>
        <p:blipFill>
          <a:blip r:embed="rId5"/>
          <a:stretch>
            <a:fillRect/>
          </a:stretch>
        </p:blipFill>
        <p:spPr>
          <a:xfrm>
            <a:off x="445112" y="4275033"/>
            <a:ext cx="5286800" cy="1065452"/>
          </a:xfrm>
          <a:prstGeom prst="rect">
            <a:avLst/>
          </a:prstGeom>
        </p:spPr>
      </p:pic>
    </p:spTree>
    <p:extLst>
      <p:ext uri="{BB962C8B-B14F-4D97-AF65-F5344CB8AC3E}">
        <p14:creationId xmlns:p14="http://schemas.microsoft.com/office/powerpoint/2010/main" val="305730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2658A74-3EA5-45F9-5B53-596B4CDD5165}"/>
              </a:ext>
            </a:extLst>
          </p:cNvPr>
          <p:cNvSpPr>
            <a:spLocks noGrp="1"/>
          </p:cNvSpPr>
          <p:nvPr>
            <p:ph type="title"/>
          </p:nvPr>
        </p:nvSpPr>
        <p:spPr/>
        <p:txBody>
          <a:bodyPr/>
          <a:lstStyle/>
          <a:p>
            <a:r>
              <a:rPr lang="nl-NL"/>
              <a:t>Opdracht 2</a:t>
            </a:r>
          </a:p>
        </p:txBody>
      </p:sp>
      <p:sp>
        <p:nvSpPr>
          <p:cNvPr id="2" name="Tijdelijke aanduiding voor tekst 3">
            <a:extLst>
              <a:ext uri="{FF2B5EF4-FFF2-40B4-BE49-F238E27FC236}">
                <a16:creationId xmlns:a16="http://schemas.microsoft.com/office/drawing/2014/main" id="{A9BD2E27-8FD7-40F8-0F76-5FDFF1578E60}"/>
              </a:ext>
            </a:extLst>
          </p:cNvPr>
          <p:cNvSpPr>
            <a:spLocks noGrp="1"/>
          </p:cNvSpPr>
          <p:nvPr>
            <p:ph type="body" idx="1"/>
          </p:nvPr>
        </p:nvSpPr>
        <p:spPr>
          <a:xfrm>
            <a:off x="312225" y="3695690"/>
            <a:ext cx="6455849" cy="786934"/>
          </a:xfrm>
        </p:spPr>
        <p:txBody>
          <a:bodyPr/>
          <a:lstStyle/>
          <a:p>
            <a:r>
              <a:rPr lang="nl-NL"/>
              <a:t>Massa/gasbalans opstellen</a:t>
            </a:r>
          </a:p>
        </p:txBody>
      </p:sp>
    </p:spTree>
    <p:extLst>
      <p:ext uri="{BB962C8B-B14F-4D97-AF65-F5344CB8AC3E}">
        <p14:creationId xmlns:p14="http://schemas.microsoft.com/office/powerpoint/2010/main" val="6365706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432F51-9C9E-8572-23C4-E9C11EC984A6}"/>
              </a:ext>
            </a:extLst>
          </p:cNvPr>
          <p:cNvSpPr>
            <a:spLocks noGrp="1"/>
          </p:cNvSpPr>
          <p:nvPr>
            <p:ph type="title"/>
          </p:nvPr>
        </p:nvSpPr>
        <p:spPr/>
        <p:txBody>
          <a:bodyPr>
            <a:normAutofit fontScale="90000"/>
          </a:bodyPr>
          <a:lstStyle/>
          <a:p>
            <a:r>
              <a:rPr lang="nl-NL"/>
              <a:t>Voorbeeld berekening</a:t>
            </a:r>
          </a:p>
        </p:txBody>
      </p:sp>
      <p:sp>
        <p:nvSpPr>
          <p:cNvPr id="3" name="Tijdelijke aanduiding voor tekst 2">
            <a:extLst>
              <a:ext uri="{FF2B5EF4-FFF2-40B4-BE49-F238E27FC236}">
                <a16:creationId xmlns:a16="http://schemas.microsoft.com/office/drawing/2014/main" id="{A0103AB3-C4AF-5A1E-8FDC-C1708E740912}"/>
              </a:ext>
            </a:extLst>
          </p:cNvPr>
          <p:cNvSpPr>
            <a:spLocks noGrp="1"/>
          </p:cNvSpPr>
          <p:nvPr>
            <p:ph type="body" sz="quarter" idx="13"/>
          </p:nvPr>
        </p:nvSpPr>
        <p:spPr/>
        <p:txBody>
          <a:bodyPr>
            <a:normAutofit fontScale="85000" lnSpcReduction="20000"/>
          </a:bodyPr>
          <a:lstStyle/>
          <a:p>
            <a:r>
              <a:rPr lang="nl-NL"/>
              <a:t>Transport emissies (Etd)</a:t>
            </a:r>
          </a:p>
        </p:txBody>
      </p:sp>
      <p:sp>
        <p:nvSpPr>
          <p:cNvPr id="4" name="Tijdelijke aanduiding voor tekst 3">
            <a:extLst>
              <a:ext uri="{FF2B5EF4-FFF2-40B4-BE49-F238E27FC236}">
                <a16:creationId xmlns:a16="http://schemas.microsoft.com/office/drawing/2014/main" id="{520CA3DE-C3BC-BEEA-344C-106161AB68E8}"/>
              </a:ext>
            </a:extLst>
          </p:cNvPr>
          <p:cNvSpPr>
            <a:spLocks noGrp="1"/>
          </p:cNvSpPr>
          <p:nvPr>
            <p:ph type="body" sz="quarter" idx="15"/>
          </p:nvPr>
        </p:nvSpPr>
        <p:spPr>
          <a:xfrm>
            <a:off x="322562" y="1815050"/>
            <a:ext cx="4398730" cy="4113378"/>
          </a:xfrm>
        </p:spPr>
        <p:txBody>
          <a:bodyPr>
            <a:normAutofit fontScale="85000" lnSpcReduction="20000"/>
          </a:bodyPr>
          <a:lstStyle/>
          <a:p>
            <a:r>
              <a:rPr lang="nl-NL"/>
              <a:t>Alle inkomende duurzame biomassa.</a:t>
            </a:r>
          </a:p>
          <a:p>
            <a:endParaRPr lang="nl-NL"/>
          </a:p>
          <a:p>
            <a:r>
              <a:rPr lang="nl-NL"/>
              <a:t>Aantal transporten</a:t>
            </a:r>
          </a:p>
          <a:p>
            <a:r>
              <a:rPr lang="nl-NL"/>
              <a:t>Enkele transport afstand</a:t>
            </a:r>
          </a:p>
          <a:p>
            <a:r>
              <a:rPr lang="nl-NL"/>
              <a:t>Verbruik brandstof</a:t>
            </a:r>
          </a:p>
          <a:p>
            <a:r>
              <a:rPr lang="nl-NL"/>
              <a:t>Emissiefactor voor de brandstof</a:t>
            </a:r>
          </a:p>
          <a:p>
            <a:r>
              <a:rPr lang="nl-NL"/>
              <a:t>Hoeveelheid materiaal vervoerd</a:t>
            </a:r>
          </a:p>
          <a:p>
            <a:endParaRPr lang="nl-NL"/>
          </a:p>
          <a:p>
            <a:r>
              <a:rPr lang="nl-NL"/>
              <a:t>Formule o.b.v. </a:t>
            </a:r>
            <a:r>
              <a:rPr lang="nl-NL" err="1"/>
              <a:t>ton.km’s</a:t>
            </a:r>
            <a:endParaRPr lang="nl-NL"/>
          </a:p>
          <a:p>
            <a:endParaRPr lang="nl-NL"/>
          </a:p>
          <a:p>
            <a:r>
              <a:rPr lang="nl-NL" i="1" err="1"/>
              <a:t>Final</a:t>
            </a:r>
            <a:r>
              <a:rPr lang="nl-NL" i="1"/>
              <a:t> </a:t>
            </a:r>
            <a:r>
              <a:rPr lang="nl-NL" i="1" err="1"/>
              <a:t>biofuel</a:t>
            </a:r>
            <a:r>
              <a:rPr lang="nl-NL" i="1"/>
              <a:t> producer </a:t>
            </a:r>
            <a:r>
              <a:rPr lang="nl-NL"/>
              <a:t>neemt ook de downstream emissies mee in de Etd</a:t>
            </a:r>
          </a:p>
          <a:p>
            <a:endParaRPr lang="nl-NL"/>
          </a:p>
          <a:p>
            <a:endParaRPr lang="nl-NL"/>
          </a:p>
          <a:p>
            <a:endParaRPr lang="nl-NL"/>
          </a:p>
          <a:p>
            <a:pPr marL="0" indent="0">
              <a:buNone/>
            </a:pPr>
            <a:endParaRPr lang="nl-NL"/>
          </a:p>
        </p:txBody>
      </p:sp>
      <p:sp>
        <p:nvSpPr>
          <p:cNvPr id="15" name="Tijdelijke aanduiding voor tekst 3">
            <a:extLst>
              <a:ext uri="{FF2B5EF4-FFF2-40B4-BE49-F238E27FC236}">
                <a16:creationId xmlns:a16="http://schemas.microsoft.com/office/drawing/2014/main" id="{AAEE3E2A-9E03-912D-FB0E-9074302C12DB}"/>
              </a:ext>
            </a:extLst>
          </p:cNvPr>
          <p:cNvSpPr txBox="1">
            <a:spLocks/>
          </p:cNvSpPr>
          <p:nvPr/>
        </p:nvSpPr>
        <p:spPr>
          <a:xfrm>
            <a:off x="6774730" y="5594754"/>
            <a:ext cx="4398730" cy="402163"/>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rgbClr val="575756"/>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200" kern="1200">
                <a:solidFill>
                  <a:srgbClr val="575756"/>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rgbClr val="5757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200"/>
              <a:t>* Formules aangepast </a:t>
            </a:r>
            <a:r>
              <a:rPr lang="nl-NL" sz="1200" err="1"/>
              <a:t>tbv</a:t>
            </a:r>
            <a:r>
              <a:rPr lang="nl-NL" sz="1200"/>
              <a:t> groengasproducent</a:t>
            </a:r>
          </a:p>
          <a:p>
            <a:pPr marL="0" indent="0">
              <a:buFont typeface="Arial" panose="020B0604020202020204" pitchFamily="34" charset="0"/>
              <a:buNone/>
            </a:pPr>
            <a:endParaRPr lang="nl-NL"/>
          </a:p>
        </p:txBody>
      </p:sp>
      <p:pic>
        <p:nvPicPr>
          <p:cNvPr id="19" name="Afbeelding 18">
            <a:extLst>
              <a:ext uri="{FF2B5EF4-FFF2-40B4-BE49-F238E27FC236}">
                <a16:creationId xmlns:a16="http://schemas.microsoft.com/office/drawing/2014/main" id="{77AC0767-D1C4-BC88-DA94-A13572764D26}"/>
              </a:ext>
            </a:extLst>
          </p:cNvPr>
          <p:cNvPicPr>
            <a:picLocks noChangeAspect="1"/>
          </p:cNvPicPr>
          <p:nvPr/>
        </p:nvPicPr>
        <p:blipFill>
          <a:blip r:embed="rId3"/>
          <a:stretch>
            <a:fillRect/>
          </a:stretch>
        </p:blipFill>
        <p:spPr>
          <a:xfrm>
            <a:off x="4064368" y="2940122"/>
            <a:ext cx="7590530" cy="633718"/>
          </a:xfrm>
          <a:prstGeom prst="rect">
            <a:avLst/>
          </a:prstGeom>
        </p:spPr>
      </p:pic>
      <p:pic>
        <p:nvPicPr>
          <p:cNvPr id="21" name="Afbeelding 20">
            <a:extLst>
              <a:ext uri="{FF2B5EF4-FFF2-40B4-BE49-F238E27FC236}">
                <a16:creationId xmlns:a16="http://schemas.microsoft.com/office/drawing/2014/main" id="{AC596EE2-3FA3-1170-6678-E594DBE6BBA4}"/>
              </a:ext>
            </a:extLst>
          </p:cNvPr>
          <p:cNvPicPr>
            <a:picLocks noChangeAspect="1"/>
          </p:cNvPicPr>
          <p:nvPr/>
        </p:nvPicPr>
        <p:blipFill>
          <a:blip r:embed="rId4"/>
          <a:stretch>
            <a:fillRect/>
          </a:stretch>
        </p:blipFill>
        <p:spPr>
          <a:xfrm>
            <a:off x="4364610" y="4243199"/>
            <a:ext cx="7139459" cy="766338"/>
          </a:xfrm>
          <a:prstGeom prst="rect">
            <a:avLst/>
          </a:prstGeom>
        </p:spPr>
      </p:pic>
    </p:spTree>
    <p:extLst>
      <p:ext uri="{BB962C8B-B14F-4D97-AF65-F5344CB8AC3E}">
        <p14:creationId xmlns:p14="http://schemas.microsoft.com/office/powerpoint/2010/main" val="3523265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7C4424C1-D51C-41CC-6375-9A63668F3515}"/>
              </a:ext>
            </a:extLst>
          </p:cNvPr>
          <p:cNvSpPr>
            <a:spLocks noGrp="1"/>
          </p:cNvSpPr>
          <p:nvPr>
            <p:ph type="title"/>
          </p:nvPr>
        </p:nvSpPr>
        <p:spPr/>
        <p:txBody>
          <a:bodyPr>
            <a:normAutofit fontScale="90000"/>
          </a:bodyPr>
          <a:lstStyle/>
          <a:p>
            <a:r>
              <a:rPr lang="nl-NL"/>
              <a:t>Data voorbeeld berekening</a:t>
            </a:r>
          </a:p>
        </p:txBody>
      </p:sp>
      <p:sp>
        <p:nvSpPr>
          <p:cNvPr id="14" name="Tijdelijke aanduiding voor tekst 13">
            <a:extLst>
              <a:ext uri="{FF2B5EF4-FFF2-40B4-BE49-F238E27FC236}">
                <a16:creationId xmlns:a16="http://schemas.microsoft.com/office/drawing/2014/main" id="{2C83404D-5244-B7D7-ECD0-BB08F313ADB9}"/>
              </a:ext>
            </a:extLst>
          </p:cNvPr>
          <p:cNvSpPr>
            <a:spLocks noGrp="1"/>
          </p:cNvSpPr>
          <p:nvPr>
            <p:ph type="body" sz="quarter" idx="13"/>
          </p:nvPr>
        </p:nvSpPr>
        <p:spPr/>
        <p:txBody>
          <a:bodyPr>
            <a:normAutofit fontScale="85000" lnSpcReduction="20000"/>
          </a:bodyPr>
          <a:lstStyle/>
          <a:p>
            <a:r>
              <a:rPr lang="nl-NL"/>
              <a:t>Kentallen</a:t>
            </a:r>
          </a:p>
        </p:txBody>
      </p:sp>
      <p:pic>
        <p:nvPicPr>
          <p:cNvPr id="4" name="Afbeelding 3">
            <a:extLst>
              <a:ext uri="{FF2B5EF4-FFF2-40B4-BE49-F238E27FC236}">
                <a16:creationId xmlns:a16="http://schemas.microsoft.com/office/drawing/2014/main" id="{A29FD855-58C9-E9BF-2D59-695184C2EC17}"/>
              </a:ext>
            </a:extLst>
          </p:cNvPr>
          <p:cNvPicPr>
            <a:picLocks noChangeAspect="1"/>
          </p:cNvPicPr>
          <p:nvPr/>
        </p:nvPicPr>
        <p:blipFill>
          <a:blip r:embed="rId3"/>
          <a:stretch>
            <a:fillRect/>
          </a:stretch>
        </p:blipFill>
        <p:spPr>
          <a:xfrm>
            <a:off x="428017" y="1986602"/>
            <a:ext cx="8420912" cy="3548435"/>
          </a:xfrm>
          <a:prstGeom prst="rect">
            <a:avLst/>
          </a:prstGeom>
        </p:spPr>
      </p:pic>
    </p:spTree>
    <p:extLst>
      <p:ext uri="{BB962C8B-B14F-4D97-AF65-F5344CB8AC3E}">
        <p14:creationId xmlns:p14="http://schemas.microsoft.com/office/powerpoint/2010/main" val="2819825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2658A74-3EA5-45F9-5B53-596B4CDD5165}"/>
              </a:ext>
            </a:extLst>
          </p:cNvPr>
          <p:cNvSpPr>
            <a:spLocks noGrp="1"/>
          </p:cNvSpPr>
          <p:nvPr>
            <p:ph type="title"/>
          </p:nvPr>
        </p:nvSpPr>
        <p:spPr/>
        <p:txBody>
          <a:bodyPr/>
          <a:lstStyle/>
          <a:p>
            <a:r>
              <a:rPr lang="nl-NL"/>
              <a:t>Intro aanwezigen</a:t>
            </a:r>
          </a:p>
        </p:txBody>
      </p:sp>
      <p:sp>
        <p:nvSpPr>
          <p:cNvPr id="4" name="Tijdelijke aanduiding voor tekst 3">
            <a:extLst>
              <a:ext uri="{FF2B5EF4-FFF2-40B4-BE49-F238E27FC236}">
                <a16:creationId xmlns:a16="http://schemas.microsoft.com/office/drawing/2014/main" id="{1CDD63BD-6C59-A774-6D1C-FC0426564722}"/>
              </a:ext>
            </a:extLst>
          </p:cNvPr>
          <p:cNvSpPr>
            <a:spLocks noGrp="1"/>
          </p:cNvSpPr>
          <p:nvPr>
            <p:ph type="body" idx="1"/>
          </p:nvPr>
        </p:nvSpPr>
        <p:spPr>
          <a:xfrm>
            <a:off x="312225" y="3695690"/>
            <a:ext cx="6455849" cy="1045992"/>
          </a:xfrm>
        </p:spPr>
        <p:txBody>
          <a:bodyPr>
            <a:normAutofit fontScale="70000" lnSpcReduction="20000"/>
          </a:bodyPr>
          <a:lstStyle/>
          <a:p>
            <a:r>
              <a:rPr lang="nl-NL" i="1" dirty="0"/>
              <a:t>Rol binnen de organisatie?</a:t>
            </a:r>
          </a:p>
          <a:p>
            <a:r>
              <a:rPr lang="nl-NL" i="1" dirty="0"/>
              <a:t>Ervaring met GHG berekeningen?</a:t>
            </a:r>
          </a:p>
          <a:p>
            <a:r>
              <a:rPr lang="nl-NL" i="1" dirty="0"/>
              <a:t>Doel voor vandaag?</a:t>
            </a:r>
          </a:p>
          <a:p>
            <a:endParaRPr lang="nl-NL" dirty="0"/>
          </a:p>
        </p:txBody>
      </p:sp>
      <p:pic>
        <p:nvPicPr>
          <p:cNvPr id="5" name="Tijdelijke aanduiding voor afbeelding 7" descr="Afbeelding met persoon, overdekt, keuken, voorbereiden&#10;&#10;Automatisch gegenereerde beschrijving">
            <a:extLst>
              <a:ext uri="{FF2B5EF4-FFF2-40B4-BE49-F238E27FC236}">
                <a16:creationId xmlns:a16="http://schemas.microsoft.com/office/drawing/2014/main" id="{5D17672C-7222-84ED-5669-F6FB9AB6AF03}"/>
              </a:ext>
            </a:extLst>
          </p:cNvPr>
          <p:cNvPicPr>
            <a:picLocks noGrp="1" noChangeAspect="1"/>
          </p:cNvPicPr>
          <p:nvPr>
            <p:ph type="pic" sz="quarter" idx="10"/>
          </p:nvPr>
        </p:nvPicPr>
        <p:blipFill>
          <a:blip r:embed="rId2"/>
          <a:srcRect l="7291" r="7291"/>
          <a:stretch>
            <a:fillRect/>
          </a:stretch>
        </p:blipFill>
        <p:spPr>
          <a:xfrm>
            <a:off x="7205663" y="-88900"/>
            <a:ext cx="5018087" cy="6097588"/>
          </a:xfrm>
        </p:spPr>
      </p:pic>
    </p:spTree>
    <p:extLst>
      <p:ext uri="{BB962C8B-B14F-4D97-AF65-F5344CB8AC3E}">
        <p14:creationId xmlns:p14="http://schemas.microsoft.com/office/powerpoint/2010/main" val="30534162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2658A74-3EA5-45F9-5B53-596B4CDD5165}"/>
              </a:ext>
            </a:extLst>
          </p:cNvPr>
          <p:cNvSpPr>
            <a:spLocks noGrp="1"/>
          </p:cNvSpPr>
          <p:nvPr>
            <p:ph type="title"/>
          </p:nvPr>
        </p:nvSpPr>
        <p:spPr/>
        <p:txBody>
          <a:bodyPr/>
          <a:lstStyle/>
          <a:p>
            <a:r>
              <a:rPr lang="nl-NL"/>
              <a:t>Opdracht 3</a:t>
            </a:r>
          </a:p>
        </p:txBody>
      </p:sp>
      <p:sp>
        <p:nvSpPr>
          <p:cNvPr id="2" name="Tijdelijke aanduiding voor tekst 3">
            <a:extLst>
              <a:ext uri="{FF2B5EF4-FFF2-40B4-BE49-F238E27FC236}">
                <a16:creationId xmlns:a16="http://schemas.microsoft.com/office/drawing/2014/main" id="{A9BD2E27-8FD7-40F8-0F76-5FDFF1578E60}"/>
              </a:ext>
            </a:extLst>
          </p:cNvPr>
          <p:cNvSpPr>
            <a:spLocks noGrp="1"/>
          </p:cNvSpPr>
          <p:nvPr>
            <p:ph type="body" idx="1"/>
          </p:nvPr>
        </p:nvSpPr>
        <p:spPr>
          <a:xfrm>
            <a:off x="312225" y="3695690"/>
            <a:ext cx="6455849" cy="786934"/>
          </a:xfrm>
        </p:spPr>
        <p:txBody>
          <a:bodyPr/>
          <a:lstStyle/>
          <a:p>
            <a:r>
              <a:rPr lang="nl-NL"/>
              <a:t>Etd berekenen – transport emissies</a:t>
            </a:r>
          </a:p>
        </p:txBody>
      </p:sp>
    </p:spTree>
    <p:extLst>
      <p:ext uri="{BB962C8B-B14F-4D97-AF65-F5344CB8AC3E}">
        <p14:creationId xmlns:p14="http://schemas.microsoft.com/office/powerpoint/2010/main" val="4075835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432F51-9C9E-8572-23C4-E9C11EC984A6}"/>
              </a:ext>
            </a:extLst>
          </p:cNvPr>
          <p:cNvSpPr>
            <a:spLocks noGrp="1"/>
          </p:cNvSpPr>
          <p:nvPr>
            <p:ph type="title"/>
          </p:nvPr>
        </p:nvSpPr>
        <p:spPr/>
        <p:txBody>
          <a:bodyPr>
            <a:normAutofit fontScale="90000"/>
          </a:bodyPr>
          <a:lstStyle/>
          <a:p>
            <a:r>
              <a:rPr lang="nl-NL"/>
              <a:t>Voorbeeld berekening</a:t>
            </a:r>
          </a:p>
        </p:txBody>
      </p:sp>
      <p:sp>
        <p:nvSpPr>
          <p:cNvPr id="3" name="Tijdelijke aanduiding voor tekst 2">
            <a:extLst>
              <a:ext uri="{FF2B5EF4-FFF2-40B4-BE49-F238E27FC236}">
                <a16:creationId xmlns:a16="http://schemas.microsoft.com/office/drawing/2014/main" id="{A0103AB3-C4AF-5A1E-8FDC-C1708E740912}"/>
              </a:ext>
            </a:extLst>
          </p:cNvPr>
          <p:cNvSpPr>
            <a:spLocks noGrp="1"/>
          </p:cNvSpPr>
          <p:nvPr>
            <p:ph type="body" sz="quarter" idx="13"/>
          </p:nvPr>
        </p:nvSpPr>
        <p:spPr/>
        <p:txBody>
          <a:bodyPr>
            <a:normAutofit fontScale="85000" lnSpcReduction="20000"/>
          </a:bodyPr>
          <a:lstStyle/>
          <a:p>
            <a:r>
              <a:rPr lang="nl-NL"/>
              <a:t>Proces emissies (</a:t>
            </a:r>
            <a:r>
              <a:rPr lang="nl-NL" err="1"/>
              <a:t>Ep</a:t>
            </a:r>
            <a:r>
              <a:rPr lang="nl-NL"/>
              <a:t>)</a:t>
            </a:r>
          </a:p>
        </p:txBody>
      </p:sp>
      <p:sp>
        <p:nvSpPr>
          <p:cNvPr id="4" name="Tijdelijke aanduiding voor tekst 3">
            <a:extLst>
              <a:ext uri="{FF2B5EF4-FFF2-40B4-BE49-F238E27FC236}">
                <a16:creationId xmlns:a16="http://schemas.microsoft.com/office/drawing/2014/main" id="{520CA3DE-C3BC-BEEA-344C-106161AB68E8}"/>
              </a:ext>
            </a:extLst>
          </p:cNvPr>
          <p:cNvSpPr>
            <a:spLocks noGrp="1"/>
          </p:cNvSpPr>
          <p:nvPr>
            <p:ph type="body" sz="quarter" idx="15"/>
          </p:nvPr>
        </p:nvSpPr>
        <p:spPr>
          <a:xfrm>
            <a:off x="322560" y="2035495"/>
            <a:ext cx="5773439" cy="4113378"/>
          </a:xfrm>
        </p:spPr>
        <p:txBody>
          <a:bodyPr>
            <a:normAutofit fontScale="92500" lnSpcReduction="10000"/>
          </a:bodyPr>
          <a:lstStyle/>
          <a:p>
            <a:r>
              <a:rPr lang="nl-NL"/>
              <a:t>Energieverbruik (E, W, G, D)</a:t>
            </a:r>
          </a:p>
          <a:p>
            <a:r>
              <a:rPr lang="nl-NL"/>
              <a:t>Chemicaliën, hulpstoffen</a:t>
            </a:r>
          </a:p>
          <a:p>
            <a:r>
              <a:rPr lang="nl-NL"/>
              <a:t>Methaan slip (1% groengas volume)</a:t>
            </a:r>
          </a:p>
          <a:p>
            <a:r>
              <a:rPr lang="nl-NL"/>
              <a:t>Emissie bij opslag van digestaat (indien niet gesloten)</a:t>
            </a:r>
          </a:p>
          <a:p>
            <a:r>
              <a:rPr lang="nl-NL"/>
              <a:t>Emissie van afvalwater</a:t>
            </a:r>
          </a:p>
          <a:p>
            <a:endParaRPr lang="nl-NL"/>
          </a:p>
          <a:p>
            <a:r>
              <a:rPr lang="nl-NL"/>
              <a:t>Duurzame elektriciteit </a:t>
            </a:r>
            <a:r>
              <a:rPr lang="nl-NL">
                <a:sym typeface="Wingdings" panose="05000000000000000000" pitchFamily="2" charset="2"/>
              </a:rPr>
              <a:t> aangepaste EF als er een directe connectie is </a:t>
            </a:r>
          </a:p>
          <a:p>
            <a:endParaRPr lang="nl-NL">
              <a:sym typeface="Wingdings" panose="05000000000000000000" pitchFamily="2" charset="2"/>
            </a:endParaRPr>
          </a:p>
          <a:p>
            <a:r>
              <a:rPr lang="nl-NL">
                <a:sym typeface="Wingdings" panose="05000000000000000000" pitchFamily="2" charset="2"/>
              </a:rPr>
              <a:t>Elektriciteit EU mix EF of [land] EF</a:t>
            </a:r>
          </a:p>
          <a:p>
            <a:endParaRPr lang="nl-NL">
              <a:sym typeface="Wingdings" panose="05000000000000000000" pitchFamily="2" charset="2"/>
            </a:endParaRPr>
          </a:p>
          <a:p>
            <a:endParaRPr lang="nl-NL">
              <a:sym typeface="Wingdings" panose="05000000000000000000" pitchFamily="2" charset="2"/>
            </a:endParaRPr>
          </a:p>
          <a:p>
            <a:endParaRPr lang="nl-NL"/>
          </a:p>
          <a:p>
            <a:pPr marL="0" indent="0">
              <a:buNone/>
            </a:pPr>
            <a:endParaRPr lang="nl-NL"/>
          </a:p>
        </p:txBody>
      </p:sp>
      <p:pic>
        <p:nvPicPr>
          <p:cNvPr id="9" name="Afbeelding 8">
            <a:extLst>
              <a:ext uri="{FF2B5EF4-FFF2-40B4-BE49-F238E27FC236}">
                <a16:creationId xmlns:a16="http://schemas.microsoft.com/office/drawing/2014/main" id="{FDEFD84E-72D0-A55C-98CC-850582F4915C}"/>
              </a:ext>
            </a:extLst>
          </p:cNvPr>
          <p:cNvPicPr>
            <a:picLocks noChangeAspect="1"/>
          </p:cNvPicPr>
          <p:nvPr/>
        </p:nvPicPr>
        <p:blipFill>
          <a:blip r:embed="rId3"/>
          <a:stretch>
            <a:fillRect/>
          </a:stretch>
        </p:blipFill>
        <p:spPr>
          <a:xfrm>
            <a:off x="4977353" y="2184051"/>
            <a:ext cx="6586106" cy="932160"/>
          </a:xfrm>
          <a:prstGeom prst="rect">
            <a:avLst/>
          </a:prstGeom>
        </p:spPr>
      </p:pic>
      <p:sp>
        <p:nvSpPr>
          <p:cNvPr id="10" name="Tijdelijke aanduiding voor tekst 3">
            <a:extLst>
              <a:ext uri="{FF2B5EF4-FFF2-40B4-BE49-F238E27FC236}">
                <a16:creationId xmlns:a16="http://schemas.microsoft.com/office/drawing/2014/main" id="{AE43A56A-AF3C-0B89-7EB4-E69BC3DD749D}"/>
              </a:ext>
            </a:extLst>
          </p:cNvPr>
          <p:cNvSpPr txBox="1">
            <a:spLocks/>
          </p:cNvSpPr>
          <p:nvPr/>
        </p:nvSpPr>
        <p:spPr>
          <a:xfrm>
            <a:off x="6774730" y="5594754"/>
            <a:ext cx="4398730" cy="402163"/>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rgbClr val="575756"/>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200" kern="1200">
                <a:solidFill>
                  <a:srgbClr val="575756"/>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rgbClr val="5757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200"/>
              <a:t>* Formules aangepast </a:t>
            </a:r>
            <a:r>
              <a:rPr lang="nl-NL" sz="1200" err="1"/>
              <a:t>tbv</a:t>
            </a:r>
            <a:r>
              <a:rPr lang="nl-NL" sz="1200"/>
              <a:t> groengasproducent</a:t>
            </a:r>
          </a:p>
          <a:p>
            <a:pPr marL="0" indent="0">
              <a:buFont typeface="Arial" panose="020B0604020202020204" pitchFamily="34" charset="0"/>
              <a:buNone/>
            </a:pPr>
            <a:endParaRPr lang="nl-NL"/>
          </a:p>
        </p:txBody>
      </p:sp>
    </p:spTree>
    <p:extLst>
      <p:ext uri="{BB962C8B-B14F-4D97-AF65-F5344CB8AC3E}">
        <p14:creationId xmlns:p14="http://schemas.microsoft.com/office/powerpoint/2010/main" val="2109417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7C4424C1-D51C-41CC-6375-9A63668F3515}"/>
              </a:ext>
            </a:extLst>
          </p:cNvPr>
          <p:cNvSpPr>
            <a:spLocks noGrp="1"/>
          </p:cNvSpPr>
          <p:nvPr>
            <p:ph type="title"/>
          </p:nvPr>
        </p:nvSpPr>
        <p:spPr/>
        <p:txBody>
          <a:bodyPr>
            <a:normAutofit fontScale="90000"/>
          </a:bodyPr>
          <a:lstStyle/>
          <a:p>
            <a:r>
              <a:rPr lang="nl-NL"/>
              <a:t>Data voorbeeld berekening</a:t>
            </a:r>
          </a:p>
        </p:txBody>
      </p:sp>
      <p:sp>
        <p:nvSpPr>
          <p:cNvPr id="14" name="Tijdelijke aanduiding voor tekst 13">
            <a:extLst>
              <a:ext uri="{FF2B5EF4-FFF2-40B4-BE49-F238E27FC236}">
                <a16:creationId xmlns:a16="http://schemas.microsoft.com/office/drawing/2014/main" id="{2C83404D-5244-B7D7-ECD0-BB08F313ADB9}"/>
              </a:ext>
            </a:extLst>
          </p:cNvPr>
          <p:cNvSpPr>
            <a:spLocks noGrp="1"/>
          </p:cNvSpPr>
          <p:nvPr>
            <p:ph type="body" sz="quarter" idx="13"/>
          </p:nvPr>
        </p:nvSpPr>
        <p:spPr/>
        <p:txBody>
          <a:bodyPr>
            <a:normAutofit fontScale="85000" lnSpcReduction="20000"/>
          </a:bodyPr>
          <a:lstStyle/>
          <a:p>
            <a:r>
              <a:rPr lang="nl-NL"/>
              <a:t>Emissie factoren</a:t>
            </a:r>
          </a:p>
        </p:txBody>
      </p:sp>
      <p:pic>
        <p:nvPicPr>
          <p:cNvPr id="4" name="Afbeelding 3">
            <a:extLst>
              <a:ext uri="{FF2B5EF4-FFF2-40B4-BE49-F238E27FC236}">
                <a16:creationId xmlns:a16="http://schemas.microsoft.com/office/drawing/2014/main" id="{1570BF54-68FA-BC7F-4021-8679B31A457A}"/>
              </a:ext>
            </a:extLst>
          </p:cNvPr>
          <p:cNvPicPr>
            <a:picLocks noChangeAspect="1"/>
          </p:cNvPicPr>
          <p:nvPr/>
        </p:nvPicPr>
        <p:blipFill>
          <a:blip r:embed="rId3"/>
          <a:stretch>
            <a:fillRect/>
          </a:stretch>
        </p:blipFill>
        <p:spPr>
          <a:xfrm>
            <a:off x="433288" y="2044180"/>
            <a:ext cx="10780358" cy="3122180"/>
          </a:xfrm>
          <a:prstGeom prst="rect">
            <a:avLst/>
          </a:prstGeom>
        </p:spPr>
      </p:pic>
    </p:spTree>
    <p:extLst>
      <p:ext uri="{BB962C8B-B14F-4D97-AF65-F5344CB8AC3E}">
        <p14:creationId xmlns:p14="http://schemas.microsoft.com/office/powerpoint/2010/main" val="33182689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2658A74-3EA5-45F9-5B53-596B4CDD5165}"/>
              </a:ext>
            </a:extLst>
          </p:cNvPr>
          <p:cNvSpPr>
            <a:spLocks noGrp="1"/>
          </p:cNvSpPr>
          <p:nvPr>
            <p:ph type="title"/>
          </p:nvPr>
        </p:nvSpPr>
        <p:spPr/>
        <p:txBody>
          <a:bodyPr/>
          <a:lstStyle/>
          <a:p>
            <a:r>
              <a:rPr lang="nl-NL"/>
              <a:t>Opdracht 4</a:t>
            </a:r>
          </a:p>
        </p:txBody>
      </p:sp>
      <p:sp>
        <p:nvSpPr>
          <p:cNvPr id="2" name="Tijdelijke aanduiding voor tekst 3">
            <a:extLst>
              <a:ext uri="{FF2B5EF4-FFF2-40B4-BE49-F238E27FC236}">
                <a16:creationId xmlns:a16="http://schemas.microsoft.com/office/drawing/2014/main" id="{A9BD2E27-8FD7-40F8-0F76-5FDFF1578E60}"/>
              </a:ext>
            </a:extLst>
          </p:cNvPr>
          <p:cNvSpPr>
            <a:spLocks noGrp="1"/>
          </p:cNvSpPr>
          <p:nvPr>
            <p:ph type="body" idx="1"/>
          </p:nvPr>
        </p:nvSpPr>
        <p:spPr>
          <a:xfrm>
            <a:off x="312225" y="3695690"/>
            <a:ext cx="6455849" cy="786934"/>
          </a:xfrm>
        </p:spPr>
        <p:txBody>
          <a:bodyPr/>
          <a:lstStyle/>
          <a:p>
            <a:r>
              <a:rPr lang="nl-NL"/>
              <a:t>Ep berekenen - procesemissies</a:t>
            </a:r>
          </a:p>
        </p:txBody>
      </p:sp>
    </p:spTree>
    <p:extLst>
      <p:ext uri="{BB962C8B-B14F-4D97-AF65-F5344CB8AC3E}">
        <p14:creationId xmlns:p14="http://schemas.microsoft.com/office/powerpoint/2010/main" val="40618244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432F51-9C9E-8572-23C4-E9C11EC984A6}"/>
              </a:ext>
            </a:extLst>
          </p:cNvPr>
          <p:cNvSpPr>
            <a:spLocks noGrp="1"/>
          </p:cNvSpPr>
          <p:nvPr>
            <p:ph type="title"/>
          </p:nvPr>
        </p:nvSpPr>
        <p:spPr/>
        <p:txBody>
          <a:bodyPr>
            <a:normAutofit fontScale="90000"/>
          </a:bodyPr>
          <a:lstStyle/>
          <a:p>
            <a:r>
              <a:rPr lang="nl-NL"/>
              <a:t>Voorbeeld berekening</a:t>
            </a:r>
          </a:p>
        </p:txBody>
      </p:sp>
      <p:sp>
        <p:nvSpPr>
          <p:cNvPr id="3" name="Tijdelijke aanduiding voor tekst 2">
            <a:extLst>
              <a:ext uri="{FF2B5EF4-FFF2-40B4-BE49-F238E27FC236}">
                <a16:creationId xmlns:a16="http://schemas.microsoft.com/office/drawing/2014/main" id="{A0103AB3-C4AF-5A1E-8FDC-C1708E740912}"/>
              </a:ext>
            </a:extLst>
          </p:cNvPr>
          <p:cNvSpPr>
            <a:spLocks noGrp="1"/>
          </p:cNvSpPr>
          <p:nvPr>
            <p:ph type="body" sz="quarter" idx="13"/>
          </p:nvPr>
        </p:nvSpPr>
        <p:spPr/>
        <p:txBody>
          <a:bodyPr>
            <a:normAutofit fontScale="85000" lnSpcReduction="20000"/>
          </a:bodyPr>
          <a:lstStyle/>
          <a:p>
            <a:r>
              <a:rPr lang="nl-NL" err="1"/>
              <a:t>Soil</a:t>
            </a:r>
            <a:r>
              <a:rPr lang="nl-NL"/>
              <a:t> carbon </a:t>
            </a:r>
            <a:r>
              <a:rPr lang="nl-NL" err="1"/>
              <a:t>accumulation</a:t>
            </a:r>
            <a:r>
              <a:rPr lang="nl-NL"/>
              <a:t> (</a:t>
            </a:r>
            <a:r>
              <a:rPr lang="nl-NL" err="1"/>
              <a:t>Esca</a:t>
            </a:r>
            <a:r>
              <a:rPr lang="nl-NL"/>
              <a:t>)</a:t>
            </a:r>
          </a:p>
        </p:txBody>
      </p:sp>
      <p:sp>
        <p:nvSpPr>
          <p:cNvPr id="4" name="Tijdelijke aanduiding voor tekst 3">
            <a:extLst>
              <a:ext uri="{FF2B5EF4-FFF2-40B4-BE49-F238E27FC236}">
                <a16:creationId xmlns:a16="http://schemas.microsoft.com/office/drawing/2014/main" id="{520CA3DE-C3BC-BEEA-344C-106161AB68E8}"/>
              </a:ext>
            </a:extLst>
          </p:cNvPr>
          <p:cNvSpPr>
            <a:spLocks noGrp="1"/>
          </p:cNvSpPr>
          <p:nvPr>
            <p:ph type="body" sz="quarter" idx="15"/>
          </p:nvPr>
        </p:nvSpPr>
        <p:spPr>
          <a:xfrm>
            <a:off x="322560" y="2035495"/>
            <a:ext cx="9306631" cy="3621088"/>
          </a:xfrm>
        </p:spPr>
        <p:txBody>
          <a:bodyPr>
            <a:normAutofit fontScale="92500" lnSpcReduction="20000"/>
          </a:bodyPr>
          <a:lstStyle/>
          <a:p>
            <a:r>
              <a:rPr lang="nl-NL" err="1"/>
              <a:t>oa</a:t>
            </a:r>
            <a:r>
              <a:rPr lang="nl-NL"/>
              <a:t>. Bonus als mest wordt ingezet als input voor vergisting.</a:t>
            </a:r>
          </a:p>
          <a:p>
            <a:endParaRPr lang="nl-NL"/>
          </a:p>
          <a:p>
            <a:r>
              <a:rPr lang="nl-NL"/>
              <a:t>-54 kgCO</a:t>
            </a:r>
            <a:r>
              <a:rPr lang="nl-NL" baseline="-25000"/>
              <a:t>2eq</a:t>
            </a:r>
            <a:r>
              <a:rPr lang="nl-NL"/>
              <a:t>/ton mest </a:t>
            </a:r>
            <a:r>
              <a:rPr lang="nl-NL" sz="1400"/>
              <a:t>(</a:t>
            </a:r>
            <a:r>
              <a:rPr lang="nl-NL" sz="1400" err="1"/>
              <a:t>ds</a:t>
            </a:r>
            <a:r>
              <a:rPr lang="nl-NL" sz="1400"/>
              <a:t>% maakt niet uit)</a:t>
            </a:r>
          </a:p>
          <a:p>
            <a:r>
              <a:rPr lang="nl-NL"/>
              <a:t>-45 gCO</a:t>
            </a:r>
            <a:r>
              <a:rPr lang="nl-NL" baseline="-25000"/>
              <a:t>2eq</a:t>
            </a:r>
            <a:r>
              <a:rPr lang="nl-NL"/>
              <a:t>/MJ mest </a:t>
            </a:r>
            <a:r>
              <a:rPr lang="nl-NL" sz="1600"/>
              <a:t>*</a:t>
            </a:r>
            <a:r>
              <a:rPr lang="nl-NL"/>
              <a:t> </a:t>
            </a:r>
          </a:p>
          <a:p>
            <a:endParaRPr lang="nl-NL" sz="1400"/>
          </a:p>
          <a:p>
            <a:endParaRPr lang="nl-NL"/>
          </a:p>
          <a:p>
            <a:r>
              <a:rPr lang="nl-NL"/>
              <a:t>DDV is -111,9 gCO</a:t>
            </a:r>
            <a:r>
              <a:rPr lang="nl-NL" baseline="-25000"/>
              <a:t>2eq</a:t>
            </a:r>
            <a:r>
              <a:rPr lang="nl-NL"/>
              <a:t>/MJ biomethaan </a:t>
            </a:r>
            <a:br>
              <a:rPr lang="nl-NL"/>
            </a:br>
            <a:r>
              <a:rPr lang="nl-NL"/>
              <a:t>(groengas met fakkel en gesloten digestaat)</a:t>
            </a:r>
            <a:br>
              <a:rPr lang="nl-NL"/>
            </a:br>
            <a:endParaRPr lang="nl-NL"/>
          </a:p>
          <a:p>
            <a:endParaRPr lang="nl-NL"/>
          </a:p>
          <a:p>
            <a:pPr marL="0" indent="0">
              <a:buNone/>
            </a:pPr>
            <a:r>
              <a:rPr lang="nl-NL" sz="1400"/>
              <a:t>* MJ mest dient aangetoond te worden met analyse, vaak niet beschikbaar.</a:t>
            </a:r>
          </a:p>
          <a:p>
            <a:pPr marL="0" indent="0">
              <a:buNone/>
            </a:pPr>
            <a:endParaRPr lang="nl-NL"/>
          </a:p>
        </p:txBody>
      </p:sp>
    </p:spTree>
    <p:extLst>
      <p:ext uri="{BB962C8B-B14F-4D97-AF65-F5344CB8AC3E}">
        <p14:creationId xmlns:p14="http://schemas.microsoft.com/office/powerpoint/2010/main" val="13724252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432F51-9C9E-8572-23C4-E9C11EC984A6}"/>
              </a:ext>
            </a:extLst>
          </p:cNvPr>
          <p:cNvSpPr>
            <a:spLocks noGrp="1"/>
          </p:cNvSpPr>
          <p:nvPr>
            <p:ph type="title"/>
          </p:nvPr>
        </p:nvSpPr>
        <p:spPr/>
        <p:txBody>
          <a:bodyPr>
            <a:normAutofit fontScale="90000"/>
          </a:bodyPr>
          <a:lstStyle/>
          <a:p>
            <a:r>
              <a:rPr lang="nl-NL"/>
              <a:t>Voorbeeld berekening</a:t>
            </a:r>
          </a:p>
        </p:txBody>
      </p:sp>
      <p:sp>
        <p:nvSpPr>
          <p:cNvPr id="3" name="Tijdelijke aanduiding voor tekst 2">
            <a:extLst>
              <a:ext uri="{FF2B5EF4-FFF2-40B4-BE49-F238E27FC236}">
                <a16:creationId xmlns:a16="http://schemas.microsoft.com/office/drawing/2014/main" id="{A0103AB3-C4AF-5A1E-8FDC-C1708E740912}"/>
              </a:ext>
            </a:extLst>
          </p:cNvPr>
          <p:cNvSpPr>
            <a:spLocks noGrp="1"/>
          </p:cNvSpPr>
          <p:nvPr>
            <p:ph type="body" sz="quarter" idx="13"/>
          </p:nvPr>
        </p:nvSpPr>
        <p:spPr/>
        <p:txBody>
          <a:bodyPr>
            <a:normAutofit fontScale="85000" lnSpcReduction="20000"/>
          </a:bodyPr>
          <a:lstStyle/>
          <a:p>
            <a:r>
              <a:rPr lang="nl-NL"/>
              <a:t>CO2 afvang (</a:t>
            </a:r>
            <a:r>
              <a:rPr lang="nl-NL" err="1"/>
              <a:t>Eccr</a:t>
            </a:r>
            <a:r>
              <a:rPr lang="nl-NL"/>
              <a:t>)</a:t>
            </a:r>
          </a:p>
        </p:txBody>
      </p:sp>
      <p:sp>
        <p:nvSpPr>
          <p:cNvPr id="4" name="Tijdelijke aanduiding voor tekst 3">
            <a:extLst>
              <a:ext uri="{FF2B5EF4-FFF2-40B4-BE49-F238E27FC236}">
                <a16:creationId xmlns:a16="http://schemas.microsoft.com/office/drawing/2014/main" id="{520CA3DE-C3BC-BEEA-344C-106161AB68E8}"/>
              </a:ext>
            </a:extLst>
          </p:cNvPr>
          <p:cNvSpPr>
            <a:spLocks noGrp="1"/>
          </p:cNvSpPr>
          <p:nvPr>
            <p:ph type="body" sz="quarter" idx="15"/>
          </p:nvPr>
        </p:nvSpPr>
        <p:spPr>
          <a:xfrm>
            <a:off x="322560" y="2035495"/>
            <a:ext cx="9558558" cy="4113378"/>
          </a:xfrm>
        </p:spPr>
        <p:txBody>
          <a:bodyPr>
            <a:normAutofit/>
          </a:bodyPr>
          <a:lstStyle/>
          <a:p>
            <a:r>
              <a:rPr lang="nl-NL"/>
              <a:t>CO</a:t>
            </a:r>
            <a:r>
              <a:rPr lang="nl-NL" baseline="-25000"/>
              <a:t>2</a:t>
            </a:r>
            <a:r>
              <a:rPr lang="nl-NL"/>
              <a:t> afvang/opslag vanuit het proces voor productie van </a:t>
            </a:r>
            <a:r>
              <a:rPr lang="nl-NL" i="1" err="1"/>
              <a:t>biofuel</a:t>
            </a:r>
            <a:endParaRPr lang="nl-NL" i="1"/>
          </a:p>
          <a:p>
            <a:endParaRPr lang="nl-NL"/>
          </a:p>
          <a:p>
            <a:r>
              <a:rPr lang="nl-NL"/>
              <a:t>Alleen CO</a:t>
            </a:r>
            <a:r>
              <a:rPr lang="nl-NL" baseline="-25000"/>
              <a:t>2</a:t>
            </a:r>
            <a:r>
              <a:rPr lang="nl-NL"/>
              <a:t> uit biomassa</a:t>
            </a:r>
          </a:p>
          <a:p>
            <a:endParaRPr lang="nl-NL"/>
          </a:p>
          <a:p>
            <a:r>
              <a:rPr lang="nl-NL"/>
              <a:t>Alleen CO</a:t>
            </a:r>
            <a:r>
              <a:rPr lang="nl-NL" baseline="-25000"/>
              <a:t>2</a:t>
            </a:r>
            <a:r>
              <a:rPr lang="nl-NL"/>
              <a:t> inzet ter vervanging van fossiele CO</a:t>
            </a:r>
            <a:r>
              <a:rPr lang="nl-NL" baseline="-25000"/>
              <a:t>2</a:t>
            </a:r>
          </a:p>
          <a:p>
            <a:endParaRPr lang="nl-NL"/>
          </a:p>
          <a:p>
            <a:r>
              <a:rPr lang="nl-NL"/>
              <a:t>Corrigeren met emissies van energieverbruik en </a:t>
            </a:r>
            <a:r>
              <a:rPr lang="nl-NL" err="1"/>
              <a:t>inputs</a:t>
            </a:r>
            <a:endParaRPr lang="nl-NL"/>
          </a:p>
          <a:p>
            <a:pPr marL="0" indent="0">
              <a:buNone/>
            </a:pPr>
            <a:endParaRPr lang="nl-NL"/>
          </a:p>
        </p:txBody>
      </p:sp>
      <p:pic>
        <p:nvPicPr>
          <p:cNvPr id="7" name="Afbeelding 6">
            <a:extLst>
              <a:ext uri="{FF2B5EF4-FFF2-40B4-BE49-F238E27FC236}">
                <a16:creationId xmlns:a16="http://schemas.microsoft.com/office/drawing/2014/main" id="{8C043AED-AC30-597C-7826-62F129906C15}"/>
              </a:ext>
            </a:extLst>
          </p:cNvPr>
          <p:cNvPicPr>
            <a:picLocks noChangeAspect="1"/>
          </p:cNvPicPr>
          <p:nvPr/>
        </p:nvPicPr>
        <p:blipFill>
          <a:blip r:embed="rId3"/>
          <a:stretch>
            <a:fillRect/>
          </a:stretch>
        </p:blipFill>
        <p:spPr>
          <a:xfrm>
            <a:off x="4019718" y="2532925"/>
            <a:ext cx="7982293" cy="757030"/>
          </a:xfrm>
          <a:prstGeom prst="rect">
            <a:avLst/>
          </a:prstGeom>
        </p:spPr>
      </p:pic>
    </p:spTree>
    <p:extLst>
      <p:ext uri="{BB962C8B-B14F-4D97-AF65-F5344CB8AC3E}">
        <p14:creationId xmlns:p14="http://schemas.microsoft.com/office/powerpoint/2010/main" val="32875428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432F51-9C9E-8572-23C4-E9C11EC984A6}"/>
              </a:ext>
            </a:extLst>
          </p:cNvPr>
          <p:cNvSpPr>
            <a:spLocks noGrp="1"/>
          </p:cNvSpPr>
          <p:nvPr>
            <p:ph type="title"/>
          </p:nvPr>
        </p:nvSpPr>
        <p:spPr/>
        <p:txBody>
          <a:bodyPr>
            <a:normAutofit fontScale="90000"/>
          </a:bodyPr>
          <a:lstStyle/>
          <a:p>
            <a:r>
              <a:rPr lang="nl-NL"/>
              <a:t>Voorbeeld berekening</a:t>
            </a:r>
          </a:p>
        </p:txBody>
      </p:sp>
      <p:sp>
        <p:nvSpPr>
          <p:cNvPr id="3" name="Tijdelijke aanduiding voor tekst 2">
            <a:extLst>
              <a:ext uri="{FF2B5EF4-FFF2-40B4-BE49-F238E27FC236}">
                <a16:creationId xmlns:a16="http://schemas.microsoft.com/office/drawing/2014/main" id="{A0103AB3-C4AF-5A1E-8FDC-C1708E740912}"/>
              </a:ext>
            </a:extLst>
          </p:cNvPr>
          <p:cNvSpPr>
            <a:spLocks noGrp="1"/>
          </p:cNvSpPr>
          <p:nvPr>
            <p:ph type="body" sz="quarter" idx="13"/>
          </p:nvPr>
        </p:nvSpPr>
        <p:spPr/>
        <p:txBody>
          <a:bodyPr>
            <a:normAutofit fontScale="85000" lnSpcReduction="20000"/>
          </a:bodyPr>
          <a:lstStyle/>
          <a:p>
            <a:r>
              <a:rPr lang="nl-NL"/>
              <a:t>Downstream transport en distributie (</a:t>
            </a:r>
            <a:r>
              <a:rPr lang="nl-NL" err="1"/>
              <a:t>Etd</a:t>
            </a:r>
            <a:r>
              <a:rPr lang="nl-NL"/>
              <a:t>)</a:t>
            </a:r>
          </a:p>
        </p:txBody>
      </p:sp>
      <p:sp>
        <p:nvSpPr>
          <p:cNvPr id="4" name="Tijdelijke aanduiding voor tekst 3">
            <a:extLst>
              <a:ext uri="{FF2B5EF4-FFF2-40B4-BE49-F238E27FC236}">
                <a16:creationId xmlns:a16="http://schemas.microsoft.com/office/drawing/2014/main" id="{520CA3DE-C3BC-BEEA-344C-106161AB68E8}"/>
              </a:ext>
            </a:extLst>
          </p:cNvPr>
          <p:cNvSpPr>
            <a:spLocks noGrp="1"/>
          </p:cNvSpPr>
          <p:nvPr>
            <p:ph type="body" sz="quarter" idx="15"/>
          </p:nvPr>
        </p:nvSpPr>
        <p:spPr>
          <a:xfrm>
            <a:off x="322560" y="2035495"/>
            <a:ext cx="9558558" cy="4113378"/>
          </a:xfrm>
        </p:spPr>
        <p:txBody>
          <a:bodyPr>
            <a:normAutofit/>
          </a:bodyPr>
          <a:lstStyle/>
          <a:p>
            <a:r>
              <a:rPr lang="nl-NL" dirty="0"/>
              <a:t>Transport door het net (groen gas)</a:t>
            </a:r>
            <a:endParaRPr lang="nl-NL" i="1" dirty="0"/>
          </a:p>
          <a:p>
            <a:endParaRPr lang="nl-NL" dirty="0"/>
          </a:p>
          <a:p>
            <a:r>
              <a:rPr lang="nl-NL" dirty="0"/>
              <a:t>Compressie energie verbruik bij het tankstation (CNG)</a:t>
            </a:r>
          </a:p>
          <a:p>
            <a:endParaRPr lang="nl-NL" dirty="0"/>
          </a:p>
          <a:p>
            <a:r>
              <a:rPr lang="nl-NL" dirty="0"/>
              <a:t>DDV beschikbaar = 4,6 gCO</a:t>
            </a:r>
            <a:r>
              <a:rPr lang="nl-NL" baseline="-25000" dirty="0"/>
              <a:t>2eq</a:t>
            </a:r>
            <a:r>
              <a:rPr lang="nl-NL" dirty="0"/>
              <a:t>/MJ </a:t>
            </a:r>
          </a:p>
          <a:p>
            <a:r>
              <a:rPr lang="nl-NL" i="1" dirty="0">
                <a:solidFill>
                  <a:srgbClr val="FF0000"/>
                </a:solidFill>
              </a:rPr>
              <a:t>Opslag 0,00084 MJ/MJ </a:t>
            </a:r>
            <a:r>
              <a:rPr lang="nl-NL" i="1" dirty="0" err="1">
                <a:solidFill>
                  <a:srgbClr val="FF0000"/>
                </a:solidFill>
              </a:rPr>
              <a:t>fuel</a:t>
            </a:r>
            <a:r>
              <a:rPr lang="nl-NL" i="1" dirty="0">
                <a:solidFill>
                  <a:srgbClr val="FF0000"/>
                </a:solidFill>
              </a:rPr>
              <a:t> en 0,0034 MJ/MJ </a:t>
            </a:r>
            <a:r>
              <a:rPr lang="nl-NL" i="1" dirty="0" err="1">
                <a:solidFill>
                  <a:srgbClr val="FF0000"/>
                </a:solidFill>
              </a:rPr>
              <a:t>fuel</a:t>
            </a:r>
            <a:r>
              <a:rPr lang="nl-NL" i="1" dirty="0">
                <a:solidFill>
                  <a:srgbClr val="FF0000"/>
                </a:solidFill>
              </a:rPr>
              <a:t> tankstation * </a:t>
            </a:r>
            <a:r>
              <a:rPr lang="nl-NL" i="1" dirty="0" err="1">
                <a:solidFill>
                  <a:srgbClr val="FF0000"/>
                </a:solidFill>
              </a:rPr>
              <a:t>Em</a:t>
            </a:r>
            <a:r>
              <a:rPr lang="nl-NL" sz="1600" i="1" dirty="0" err="1">
                <a:solidFill>
                  <a:srgbClr val="FF0000"/>
                </a:solidFill>
              </a:rPr>
              <a:t>elect</a:t>
            </a:r>
            <a:r>
              <a:rPr lang="nl-NL" i="1" dirty="0">
                <a:solidFill>
                  <a:srgbClr val="FF0000"/>
                </a:solidFill>
              </a:rPr>
              <a:t>.</a:t>
            </a:r>
            <a:br>
              <a:rPr lang="nl-NL" i="1" dirty="0">
                <a:solidFill>
                  <a:srgbClr val="FF0000"/>
                </a:solidFill>
              </a:rPr>
            </a:br>
            <a:r>
              <a:rPr lang="nl-NL" i="1" dirty="0">
                <a:solidFill>
                  <a:srgbClr val="FF0000"/>
                </a:solidFill>
              </a:rPr>
              <a:t>(JRC10 data nieuw)</a:t>
            </a:r>
          </a:p>
          <a:p>
            <a:endParaRPr lang="nl-NL" i="1" dirty="0">
              <a:solidFill>
                <a:srgbClr val="FF0000"/>
              </a:solidFill>
            </a:endParaRPr>
          </a:p>
          <a:p>
            <a:r>
              <a:rPr lang="nl-NL" i="1" dirty="0">
                <a:solidFill>
                  <a:srgbClr val="FF0000"/>
                </a:solidFill>
              </a:rPr>
              <a:t>Verliezen over het gasnetwerk 0,17 g CH4/MJ NG</a:t>
            </a:r>
          </a:p>
          <a:p>
            <a:pPr marL="0" indent="0">
              <a:buNone/>
            </a:pPr>
            <a:endParaRPr lang="nl-NL" i="1" dirty="0">
              <a:solidFill>
                <a:srgbClr val="FF0000"/>
              </a:solidFill>
            </a:endParaRPr>
          </a:p>
          <a:p>
            <a:endParaRPr lang="nl-NL" dirty="0"/>
          </a:p>
          <a:p>
            <a:endParaRPr lang="nl-NL" dirty="0"/>
          </a:p>
          <a:p>
            <a:endParaRPr lang="nl-NL" dirty="0"/>
          </a:p>
          <a:p>
            <a:pPr marL="0" indent="0">
              <a:buNone/>
            </a:pPr>
            <a:endParaRPr lang="nl-NL" dirty="0"/>
          </a:p>
        </p:txBody>
      </p:sp>
    </p:spTree>
    <p:extLst>
      <p:ext uri="{BB962C8B-B14F-4D97-AF65-F5344CB8AC3E}">
        <p14:creationId xmlns:p14="http://schemas.microsoft.com/office/powerpoint/2010/main" val="23409988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B22A1256-2B00-217E-58EC-A23EA45CFAA4}"/>
              </a:ext>
            </a:extLst>
          </p:cNvPr>
          <p:cNvPicPr>
            <a:picLocks noChangeAspect="1"/>
          </p:cNvPicPr>
          <p:nvPr/>
        </p:nvPicPr>
        <p:blipFill rotWithShape="1">
          <a:blip r:embed="rId2"/>
          <a:srcRect t="3615" b="-1204"/>
          <a:stretch/>
        </p:blipFill>
        <p:spPr>
          <a:xfrm>
            <a:off x="536914" y="1193843"/>
            <a:ext cx="5033833" cy="3480793"/>
          </a:xfrm>
          <a:prstGeom prst="rect">
            <a:avLst/>
          </a:prstGeom>
          <a:ln w="12700">
            <a:solidFill>
              <a:schemeClr val="tx1"/>
            </a:solidFill>
          </a:ln>
        </p:spPr>
      </p:pic>
      <p:pic>
        <p:nvPicPr>
          <p:cNvPr id="4" name="Afbeelding 3">
            <a:extLst>
              <a:ext uri="{FF2B5EF4-FFF2-40B4-BE49-F238E27FC236}">
                <a16:creationId xmlns:a16="http://schemas.microsoft.com/office/drawing/2014/main" id="{2D6E6D2A-64C2-1157-2E42-193B81F16D5F}"/>
              </a:ext>
            </a:extLst>
          </p:cNvPr>
          <p:cNvPicPr>
            <a:picLocks noChangeAspect="1"/>
          </p:cNvPicPr>
          <p:nvPr/>
        </p:nvPicPr>
        <p:blipFill rotWithShape="1">
          <a:blip r:embed="rId3"/>
          <a:srcRect l="1143" t="-3141" r="-1143" b="17430"/>
          <a:stretch/>
        </p:blipFill>
        <p:spPr>
          <a:xfrm>
            <a:off x="536914" y="5025453"/>
            <a:ext cx="6300192" cy="900000"/>
          </a:xfrm>
          <a:prstGeom prst="rect">
            <a:avLst/>
          </a:prstGeom>
          <a:ln w="12700">
            <a:solidFill>
              <a:schemeClr val="tx1"/>
            </a:solidFill>
          </a:ln>
        </p:spPr>
      </p:pic>
      <p:pic>
        <p:nvPicPr>
          <p:cNvPr id="7" name="Afbeelding 6">
            <a:extLst>
              <a:ext uri="{FF2B5EF4-FFF2-40B4-BE49-F238E27FC236}">
                <a16:creationId xmlns:a16="http://schemas.microsoft.com/office/drawing/2014/main" id="{97BB1DA2-82E3-EFB0-9A29-6F5A9065255E}"/>
              </a:ext>
            </a:extLst>
          </p:cNvPr>
          <p:cNvPicPr>
            <a:picLocks noChangeAspect="1"/>
          </p:cNvPicPr>
          <p:nvPr/>
        </p:nvPicPr>
        <p:blipFill>
          <a:blip r:embed="rId4"/>
          <a:stretch>
            <a:fillRect/>
          </a:stretch>
        </p:blipFill>
        <p:spPr>
          <a:xfrm>
            <a:off x="6291122" y="2007883"/>
            <a:ext cx="5315022" cy="454001"/>
          </a:xfrm>
          <a:prstGeom prst="rect">
            <a:avLst/>
          </a:prstGeom>
        </p:spPr>
      </p:pic>
      <p:sp>
        <p:nvSpPr>
          <p:cNvPr id="8" name="Tekstvak 7">
            <a:extLst>
              <a:ext uri="{FF2B5EF4-FFF2-40B4-BE49-F238E27FC236}">
                <a16:creationId xmlns:a16="http://schemas.microsoft.com/office/drawing/2014/main" id="{BC67D89B-1C2C-D0DC-3204-391784C03FD3}"/>
              </a:ext>
            </a:extLst>
          </p:cNvPr>
          <p:cNvSpPr txBox="1"/>
          <p:nvPr/>
        </p:nvSpPr>
        <p:spPr>
          <a:xfrm>
            <a:off x="6242180" y="1193843"/>
            <a:ext cx="5412906" cy="646331"/>
          </a:xfrm>
          <a:prstGeom prst="rect">
            <a:avLst/>
          </a:prstGeom>
          <a:noFill/>
          <a:ln>
            <a:solidFill>
              <a:srgbClr val="ED7103"/>
            </a:solidFill>
          </a:ln>
        </p:spPr>
        <p:txBody>
          <a:bodyPr wrap="square" rtlCol="0">
            <a:spAutoFit/>
          </a:bodyPr>
          <a:lstStyle/>
          <a:p>
            <a:pPr algn="ctr"/>
            <a:r>
              <a:rPr lang="nl-NL" dirty="0"/>
              <a:t>Aparte formule voor co-vergisters</a:t>
            </a:r>
          </a:p>
          <a:p>
            <a:pPr algn="ctr"/>
            <a:r>
              <a:rPr lang="nl-NL" i="1" dirty="0">
                <a:solidFill>
                  <a:srgbClr val="FF0000"/>
                </a:solidFill>
              </a:rPr>
              <a:t>Resultaat is 1 waarde voor alle inputstromen</a:t>
            </a:r>
            <a:endParaRPr lang="nl-NL" dirty="0"/>
          </a:p>
        </p:txBody>
      </p:sp>
      <p:sp>
        <p:nvSpPr>
          <p:cNvPr id="5" name="Tekstvak 4">
            <a:extLst>
              <a:ext uri="{FF2B5EF4-FFF2-40B4-BE49-F238E27FC236}">
                <a16:creationId xmlns:a16="http://schemas.microsoft.com/office/drawing/2014/main" id="{CC84B2C4-2AFD-AD1A-6648-D5B5C36DE54C}"/>
              </a:ext>
            </a:extLst>
          </p:cNvPr>
          <p:cNvSpPr txBox="1"/>
          <p:nvPr/>
        </p:nvSpPr>
        <p:spPr>
          <a:xfrm>
            <a:off x="7757886" y="2994652"/>
            <a:ext cx="3250798" cy="646331"/>
          </a:xfrm>
          <a:prstGeom prst="rect">
            <a:avLst/>
          </a:prstGeom>
          <a:noFill/>
        </p:spPr>
        <p:txBody>
          <a:bodyPr wrap="square" rtlCol="0">
            <a:spAutoFit/>
          </a:bodyPr>
          <a:lstStyle/>
          <a:p>
            <a:r>
              <a:rPr lang="nl-NL" err="1">
                <a:solidFill>
                  <a:schemeClr val="accent2"/>
                </a:solidFill>
              </a:rPr>
              <a:t>Final</a:t>
            </a:r>
            <a:r>
              <a:rPr lang="nl-NL">
                <a:solidFill>
                  <a:schemeClr val="accent2"/>
                </a:solidFill>
              </a:rPr>
              <a:t> </a:t>
            </a:r>
            <a:r>
              <a:rPr lang="nl-NL" err="1">
                <a:solidFill>
                  <a:schemeClr val="accent2"/>
                </a:solidFill>
              </a:rPr>
              <a:t>Biofuel</a:t>
            </a:r>
            <a:r>
              <a:rPr lang="nl-NL">
                <a:solidFill>
                  <a:schemeClr val="accent2"/>
                </a:solidFill>
              </a:rPr>
              <a:t> producer</a:t>
            </a:r>
          </a:p>
          <a:p>
            <a:r>
              <a:rPr lang="nl-NL"/>
              <a:t>Eenheid is gCO</a:t>
            </a:r>
            <a:r>
              <a:rPr lang="nl-NL" baseline="-25000"/>
              <a:t>2eq</a:t>
            </a:r>
            <a:r>
              <a:rPr lang="nl-NL"/>
              <a:t>/MJ</a:t>
            </a:r>
          </a:p>
        </p:txBody>
      </p:sp>
      <p:sp>
        <p:nvSpPr>
          <p:cNvPr id="6" name="Titel 1">
            <a:extLst>
              <a:ext uri="{FF2B5EF4-FFF2-40B4-BE49-F238E27FC236}">
                <a16:creationId xmlns:a16="http://schemas.microsoft.com/office/drawing/2014/main" id="{D6607F2B-BFA4-5832-FC52-61D46B42B4BF}"/>
              </a:ext>
            </a:extLst>
          </p:cNvPr>
          <p:cNvSpPr>
            <a:spLocks noGrp="1"/>
          </p:cNvSpPr>
          <p:nvPr>
            <p:ph type="title"/>
          </p:nvPr>
        </p:nvSpPr>
        <p:spPr>
          <a:xfrm>
            <a:off x="536914" y="155967"/>
            <a:ext cx="9130108" cy="555626"/>
          </a:xfrm>
        </p:spPr>
        <p:txBody>
          <a:bodyPr>
            <a:normAutofit fontScale="90000"/>
          </a:bodyPr>
          <a:lstStyle/>
          <a:p>
            <a:r>
              <a:rPr lang="nl-NL"/>
              <a:t>Voorbeeld berekening</a:t>
            </a:r>
          </a:p>
        </p:txBody>
      </p:sp>
      <p:sp>
        <p:nvSpPr>
          <p:cNvPr id="12" name="Tijdelijke aanduiding voor tekst 11">
            <a:extLst>
              <a:ext uri="{FF2B5EF4-FFF2-40B4-BE49-F238E27FC236}">
                <a16:creationId xmlns:a16="http://schemas.microsoft.com/office/drawing/2014/main" id="{A82B9479-A0A2-C272-3AA4-49AC414C0128}"/>
              </a:ext>
            </a:extLst>
          </p:cNvPr>
          <p:cNvSpPr>
            <a:spLocks noGrp="1"/>
          </p:cNvSpPr>
          <p:nvPr>
            <p:ph type="body" sz="quarter" idx="13"/>
          </p:nvPr>
        </p:nvSpPr>
        <p:spPr>
          <a:xfrm>
            <a:off x="536914" y="685966"/>
            <a:ext cx="9130108" cy="384903"/>
          </a:xfrm>
        </p:spPr>
        <p:txBody>
          <a:bodyPr>
            <a:normAutofit fontScale="85000" lnSpcReduction="20000"/>
          </a:bodyPr>
          <a:lstStyle/>
          <a:p>
            <a:r>
              <a:rPr lang="nl-NL"/>
              <a:t>Totale emissie</a:t>
            </a:r>
          </a:p>
        </p:txBody>
      </p:sp>
    </p:spTree>
    <p:extLst>
      <p:ext uri="{BB962C8B-B14F-4D97-AF65-F5344CB8AC3E}">
        <p14:creationId xmlns:p14="http://schemas.microsoft.com/office/powerpoint/2010/main" val="20895761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432F51-9C9E-8572-23C4-E9C11EC984A6}"/>
              </a:ext>
            </a:extLst>
          </p:cNvPr>
          <p:cNvSpPr>
            <a:spLocks noGrp="1"/>
          </p:cNvSpPr>
          <p:nvPr>
            <p:ph type="title"/>
          </p:nvPr>
        </p:nvSpPr>
        <p:spPr/>
        <p:txBody>
          <a:bodyPr>
            <a:normAutofit fontScale="90000"/>
          </a:bodyPr>
          <a:lstStyle/>
          <a:p>
            <a:r>
              <a:rPr lang="nl-NL"/>
              <a:t>Voorbeeld berekening</a:t>
            </a:r>
          </a:p>
        </p:txBody>
      </p:sp>
      <p:sp>
        <p:nvSpPr>
          <p:cNvPr id="3" name="Tijdelijke aanduiding voor tekst 2">
            <a:extLst>
              <a:ext uri="{FF2B5EF4-FFF2-40B4-BE49-F238E27FC236}">
                <a16:creationId xmlns:a16="http://schemas.microsoft.com/office/drawing/2014/main" id="{A0103AB3-C4AF-5A1E-8FDC-C1708E740912}"/>
              </a:ext>
            </a:extLst>
          </p:cNvPr>
          <p:cNvSpPr>
            <a:spLocks noGrp="1"/>
          </p:cNvSpPr>
          <p:nvPr>
            <p:ph type="body" sz="quarter" idx="13"/>
          </p:nvPr>
        </p:nvSpPr>
        <p:spPr/>
        <p:txBody>
          <a:bodyPr>
            <a:normAutofit fontScale="85000" lnSpcReduction="20000"/>
          </a:bodyPr>
          <a:lstStyle/>
          <a:p>
            <a:r>
              <a:rPr lang="nl-NL"/>
              <a:t>Emissie reductie</a:t>
            </a:r>
          </a:p>
        </p:txBody>
      </p:sp>
      <p:sp>
        <p:nvSpPr>
          <p:cNvPr id="4" name="Tijdelijke aanduiding voor tekst 3">
            <a:extLst>
              <a:ext uri="{FF2B5EF4-FFF2-40B4-BE49-F238E27FC236}">
                <a16:creationId xmlns:a16="http://schemas.microsoft.com/office/drawing/2014/main" id="{520CA3DE-C3BC-BEEA-344C-106161AB68E8}"/>
              </a:ext>
            </a:extLst>
          </p:cNvPr>
          <p:cNvSpPr>
            <a:spLocks noGrp="1"/>
          </p:cNvSpPr>
          <p:nvPr>
            <p:ph type="body" sz="quarter" idx="15"/>
          </p:nvPr>
        </p:nvSpPr>
        <p:spPr>
          <a:xfrm>
            <a:off x="322560" y="2035495"/>
            <a:ext cx="9558558" cy="4113378"/>
          </a:xfrm>
        </p:spPr>
        <p:txBody>
          <a:bodyPr>
            <a:normAutofit/>
          </a:bodyPr>
          <a:lstStyle/>
          <a:p>
            <a:r>
              <a:rPr lang="nl-NL"/>
              <a:t>Totale emissie in gCO</a:t>
            </a:r>
            <a:r>
              <a:rPr lang="nl-NL" baseline="-25000"/>
              <a:t>2eq</a:t>
            </a:r>
            <a:r>
              <a:rPr lang="nl-NL"/>
              <a:t>/MJ</a:t>
            </a:r>
            <a:endParaRPr lang="nl-NL" i="1"/>
          </a:p>
          <a:p>
            <a:endParaRPr lang="nl-NL"/>
          </a:p>
          <a:p>
            <a:endParaRPr lang="nl-NL"/>
          </a:p>
          <a:p>
            <a:pPr marL="0" indent="0">
              <a:buNone/>
            </a:pPr>
            <a:r>
              <a:rPr lang="nl-NL" u="sng"/>
              <a:t>Fossiele referenties</a:t>
            </a:r>
          </a:p>
          <a:p>
            <a:r>
              <a:rPr lang="nl-NL"/>
              <a:t>Transport: 94,0 gCO</a:t>
            </a:r>
            <a:r>
              <a:rPr lang="nl-NL" baseline="-25000"/>
              <a:t>2eq</a:t>
            </a:r>
            <a:r>
              <a:rPr lang="nl-NL"/>
              <a:t>/MJ</a:t>
            </a:r>
            <a:endParaRPr lang="nl-NL" i="1"/>
          </a:p>
          <a:p>
            <a:r>
              <a:rPr lang="nl-NL"/>
              <a:t>Warmte: 80 gCO</a:t>
            </a:r>
            <a:r>
              <a:rPr lang="nl-NL" baseline="-25000"/>
              <a:t>2eq</a:t>
            </a:r>
            <a:r>
              <a:rPr lang="nl-NL"/>
              <a:t>/MJ</a:t>
            </a:r>
            <a:endParaRPr lang="nl-NL" i="1"/>
          </a:p>
        </p:txBody>
      </p:sp>
      <p:pic>
        <p:nvPicPr>
          <p:cNvPr id="6" name="Afbeelding 5">
            <a:extLst>
              <a:ext uri="{FF2B5EF4-FFF2-40B4-BE49-F238E27FC236}">
                <a16:creationId xmlns:a16="http://schemas.microsoft.com/office/drawing/2014/main" id="{047D31B2-C30E-1AB6-EA0D-27B9B567D0B3}"/>
              </a:ext>
            </a:extLst>
          </p:cNvPr>
          <p:cNvPicPr>
            <a:picLocks noChangeAspect="1"/>
          </p:cNvPicPr>
          <p:nvPr/>
        </p:nvPicPr>
        <p:blipFill>
          <a:blip r:embed="rId2"/>
          <a:stretch>
            <a:fillRect/>
          </a:stretch>
        </p:blipFill>
        <p:spPr>
          <a:xfrm>
            <a:off x="654082" y="2579823"/>
            <a:ext cx="7567089" cy="521868"/>
          </a:xfrm>
          <a:prstGeom prst="rect">
            <a:avLst/>
          </a:prstGeom>
        </p:spPr>
      </p:pic>
    </p:spTree>
    <p:extLst>
      <p:ext uri="{BB962C8B-B14F-4D97-AF65-F5344CB8AC3E}">
        <p14:creationId xmlns:p14="http://schemas.microsoft.com/office/powerpoint/2010/main" val="27191748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432F51-9C9E-8572-23C4-E9C11EC984A6}"/>
              </a:ext>
            </a:extLst>
          </p:cNvPr>
          <p:cNvSpPr>
            <a:spLocks noGrp="1"/>
          </p:cNvSpPr>
          <p:nvPr>
            <p:ph type="title"/>
          </p:nvPr>
        </p:nvSpPr>
        <p:spPr/>
        <p:txBody>
          <a:bodyPr>
            <a:normAutofit fontScale="90000"/>
          </a:bodyPr>
          <a:lstStyle/>
          <a:p>
            <a:r>
              <a:rPr lang="nl-NL"/>
              <a:t>Voorbeeld berekening</a:t>
            </a:r>
          </a:p>
        </p:txBody>
      </p:sp>
      <p:sp>
        <p:nvSpPr>
          <p:cNvPr id="3" name="Tijdelijke aanduiding voor tekst 2">
            <a:extLst>
              <a:ext uri="{FF2B5EF4-FFF2-40B4-BE49-F238E27FC236}">
                <a16:creationId xmlns:a16="http://schemas.microsoft.com/office/drawing/2014/main" id="{A0103AB3-C4AF-5A1E-8FDC-C1708E740912}"/>
              </a:ext>
            </a:extLst>
          </p:cNvPr>
          <p:cNvSpPr>
            <a:spLocks noGrp="1"/>
          </p:cNvSpPr>
          <p:nvPr>
            <p:ph type="body" sz="quarter" idx="13"/>
          </p:nvPr>
        </p:nvSpPr>
        <p:spPr/>
        <p:txBody>
          <a:bodyPr>
            <a:normAutofit fontScale="85000" lnSpcReduction="20000"/>
          </a:bodyPr>
          <a:lstStyle/>
          <a:p>
            <a:r>
              <a:rPr lang="nl-NL"/>
              <a:t>Allocatie factor</a:t>
            </a:r>
          </a:p>
        </p:txBody>
      </p:sp>
      <p:sp>
        <p:nvSpPr>
          <p:cNvPr id="4" name="Tijdelijke aanduiding voor tekst 3">
            <a:extLst>
              <a:ext uri="{FF2B5EF4-FFF2-40B4-BE49-F238E27FC236}">
                <a16:creationId xmlns:a16="http://schemas.microsoft.com/office/drawing/2014/main" id="{520CA3DE-C3BC-BEEA-344C-106161AB68E8}"/>
              </a:ext>
            </a:extLst>
          </p:cNvPr>
          <p:cNvSpPr>
            <a:spLocks noGrp="1"/>
          </p:cNvSpPr>
          <p:nvPr>
            <p:ph type="body" sz="quarter" idx="15"/>
          </p:nvPr>
        </p:nvSpPr>
        <p:spPr>
          <a:xfrm>
            <a:off x="322560" y="2035495"/>
            <a:ext cx="9558558" cy="4113378"/>
          </a:xfrm>
        </p:spPr>
        <p:txBody>
          <a:bodyPr>
            <a:normAutofit/>
          </a:bodyPr>
          <a:lstStyle/>
          <a:p>
            <a:r>
              <a:rPr lang="nl-NL"/>
              <a:t>Bij meerdere </a:t>
            </a:r>
            <a:r>
              <a:rPr lang="nl-NL" err="1"/>
              <a:t>outputs</a:t>
            </a:r>
            <a:endParaRPr lang="nl-NL"/>
          </a:p>
          <a:p>
            <a:endParaRPr lang="nl-NL"/>
          </a:p>
          <a:p>
            <a:r>
              <a:rPr lang="nl-NL"/>
              <a:t>Geen emissie toerekenen aan waste</a:t>
            </a:r>
          </a:p>
          <a:p>
            <a:endParaRPr lang="nl-NL"/>
          </a:p>
          <a:p>
            <a:r>
              <a:rPr lang="nl-NL"/>
              <a:t>Allocatie o.b.v. energie (MJ)</a:t>
            </a:r>
          </a:p>
          <a:p>
            <a:endParaRPr lang="nl-NL">
              <a:sym typeface="Wingdings" panose="05000000000000000000" pitchFamily="2" charset="2"/>
            </a:endParaRPr>
          </a:p>
          <a:p>
            <a:r>
              <a:rPr lang="nl-NL">
                <a:sym typeface="Wingdings" panose="05000000000000000000" pitchFamily="2" charset="2"/>
              </a:rPr>
              <a:t>Van toepassing op alle GHG emissies tot het moment van allocatie</a:t>
            </a:r>
          </a:p>
          <a:p>
            <a:endParaRPr lang="nl-NL"/>
          </a:p>
          <a:p>
            <a:pPr marL="0" indent="0">
              <a:buNone/>
            </a:pPr>
            <a:endParaRPr lang="nl-NL"/>
          </a:p>
        </p:txBody>
      </p:sp>
      <p:pic>
        <p:nvPicPr>
          <p:cNvPr id="6" name="Afbeelding 5">
            <a:extLst>
              <a:ext uri="{FF2B5EF4-FFF2-40B4-BE49-F238E27FC236}">
                <a16:creationId xmlns:a16="http://schemas.microsoft.com/office/drawing/2014/main" id="{4C42F682-3CAB-38E7-73D5-C95B6BEE3120}"/>
              </a:ext>
            </a:extLst>
          </p:cNvPr>
          <p:cNvPicPr>
            <a:picLocks noChangeAspect="1"/>
          </p:cNvPicPr>
          <p:nvPr/>
        </p:nvPicPr>
        <p:blipFill>
          <a:blip r:embed="rId2"/>
          <a:stretch>
            <a:fillRect/>
          </a:stretch>
        </p:blipFill>
        <p:spPr>
          <a:xfrm>
            <a:off x="5570376" y="2560581"/>
            <a:ext cx="6299064" cy="767809"/>
          </a:xfrm>
          <a:prstGeom prst="rect">
            <a:avLst/>
          </a:prstGeom>
        </p:spPr>
      </p:pic>
    </p:spTree>
    <p:extLst>
      <p:ext uri="{BB962C8B-B14F-4D97-AF65-F5344CB8AC3E}">
        <p14:creationId xmlns:p14="http://schemas.microsoft.com/office/powerpoint/2010/main" val="995044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5123C82-1693-7C8E-C366-5FC2B96096B5}"/>
              </a:ext>
            </a:extLst>
          </p:cNvPr>
          <p:cNvSpPr>
            <a:spLocks noGrp="1"/>
          </p:cNvSpPr>
          <p:nvPr>
            <p:ph type="title"/>
          </p:nvPr>
        </p:nvSpPr>
        <p:spPr/>
        <p:txBody>
          <a:bodyPr>
            <a:normAutofit/>
          </a:bodyPr>
          <a:lstStyle/>
          <a:p>
            <a:r>
              <a:rPr lang="nl-NL" sz="4000"/>
              <a:t>Introductie Normec QS</a:t>
            </a:r>
          </a:p>
        </p:txBody>
      </p:sp>
      <p:sp>
        <p:nvSpPr>
          <p:cNvPr id="4" name="Tijdelijke aanduiding voor tekst 3">
            <a:extLst>
              <a:ext uri="{FF2B5EF4-FFF2-40B4-BE49-F238E27FC236}">
                <a16:creationId xmlns:a16="http://schemas.microsoft.com/office/drawing/2014/main" id="{BD968DF6-9DB5-3701-67C0-CAF7D2A73CE0}"/>
              </a:ext>
            </a:extLst>
          </p:cNvPr>
          <p:cNvSpPr>
            <a:spLocks noGrp="1"/>
          </p:cNvSpPr>
          <p:nvPr>
            <p:ph type="body" idx="1"/>
          </p:nvPr>
        </p:nvSpPr>
        <p:spPr/>
        <p:txBody>
          <a:bodyPr>
            <a:normAutofit fontScale="85000" lnSpcReduction="20000"/>
          </a:bodyPr>
          <a:lstStyle/>
          <a:p>
            <a:r>
              <a:rPr lang="nl-NL"/>
              <a:t>Betrouwbare dienstverlening voor </a:t>
            </a:r>
          </a:p>
          <a:p>
            <a:r>
              <a:rPr lang="nl-NL"/>
              <a:t>een duurzame toekomst</a:t>
            </a:r>
          </a:p>
        </p:txBody>
      </p:sp>
      <p:pic>
        <p:nvPicPr>
          <p:cNvPr id="10" name="Tijdelijke aanduiding voor afbeelding 9" descr="Afbeelding met boom, buitenshuis, persoon, poseren&#10;&#10;Automatisch gegenereerde beschrijving">
            <a:extLst>
              <a:ext uri="{FF2B5EF4-FFF2-40B4-BE49-F238E27FC236}">
                <a16:creationId xmlns:a16="http://schemas.microsoft.com/office/drawing/2014/main" id="{6336E6E6-54F4-848E-9219-E65E28AD244C}"/>
              </a:ext>
            </a:extLst>
          </p:cNvPr>
          <p:cNvPicPr>
            <a:picLocks noGrp="1" noChangeAspect="1"/>
          </p:cNvPicPr>
          <p:nvPr>
            <p:ph type="pic" sz="quarter" idx="10"/>
          </p:nvPr>
        </p:nvPicPr>
        <p:blipFill rotWithShape="1">
          <a:blip r:embed="rId2"/>
          <a:srcRect l="20076" r="25060"/>
          <a:stretch/>
        </p:blipFill>
        <p:spPr>
          <a:xfrm>
            <a:off x="7205196" y="-89377"/>
            <a:ext cx="5018576" cy="6098292"/>
          </a:xfrm>
        </p:spPr>
      </p:pic>
    </p:spTree>
    <p:extLst>
      <p:ext uri="{BB962C8B-B14F-4D97-AF65-F5344CB8AC3E}">
        <p14:creationId xmlns:p14="http://schemas.microsoft.com/office/powerpoint/2010/main" val="26442070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2658A74-3EA5-45F9-5B53-596B4CDD5165}"/>
              </a:ext>
            </a:extLst>
          </p:cNvPr>
          <p:cNvSpPr>
            <a:spLocks noGrp="1"/>
          </p:cNvSpPr>
          <p:nvPr>
            <p:ph type="title"/>
          </p:nvPr>
        </p:nvSpPr>
        <p:spPr/>
        <p:txBody>
          <a:bodyPr/>
          <a:lstStyle/>
          <a:p>
            <a:r>
              <a:rPr lang="nl-NL"/>
              <a:t>Vragen?</a:t>
            </a:r>
          </a:p>
        </p:txBody>
      </p:sp>
    </p:spTree>
    <p:extLst>
      <p:ext uri="{BB962C8B-B14F-4D97-AF65-F5344CB8AC3E}">
        <p14:creationId xmlns:p14="http://schemas.microsoft.com/office/powerpoint/2010/main" val="21780919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2658A74-3EA5-45F9-5B53-596B4CDD5165}"/>
              </a:ext>
            </a:extLst>
          </p:cNvPr>
          <p:cNvSpPr>
            <a:spLocks noGrp="1"/>
          </p:cNvSpPr>
          <p:nvPr>
            <p:ph type="title"/>
          </p:nvPr>
        </p:nvSpPr>
        <p:spPr/>
        <p:txBody>
          <a:bodyPr/>
          <a:lstStyle/>
          <a:p>
            <a:r>
              <a:rPr lang="nl-NL"/>
              <a:t>15:30 Koffiebreak</a:t>
            </a:r>
          </a:p>
        </p:txBody>
      </p:sp>
    </p:spTree>
    <p:extLst>
      <p:ext uri="{BB962C8B-B14F-4D97-AF65-F5344CB8AC3E}">
        <p14:creationId xmlns:p14="http://schemas.microsoft.com/office/powerpoint/2010/main" val="10648680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2658A74-3EA5-45F9-5B53-596B4CDD5165}"/>
              </a:ext>
            </a:extLst>
          </p:cNvPr>
          <p:cNvSpPr>
            <a:spLocks noGrp="1"/>
          </p:cNvSpPr>
          <p:nvPr>
            <p:ph type="title"/>
          </p:nvPr>
        </p:nvSpPr>
        <p:spPr/>
        <p:txBody>
          <a:bodyPr/>
          <a:lstStyle/>
          <a:p>
            <a:r>
              <a:rPr lang="nl-NL"/>
              <a:t>GHG emissie doorgeven in de keten</a:t>
            </a:r>
          </a:p>
        </p:txBody>
      </p:sp>
    </p:spTree>
    <p:extLst>
      <p:ext uri="{BB962C8B-B14F-4D97-AF65-F5344CB8AC3E}">
        <p14:creationId xmlns:p14="http://schemas.microsoft.com/office/powerpoint/2010/main" val="26986880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432F51-9C9E-8572-23C4-E9C11EC984A6}"/>
              </a:ext>
            </a:extLst>
          </p:cNvPr>
          <p:cNvSpPr>
            <a:spLocks noGrp="1"/>
          </p:cNvSpPr>
          <p:nvPr>
            <p:ph type="title"/>
          </p:nvPr>
        </p:nvSpPr>
        <p:spPr/>
        <p:txBody>
          <a:bodyPr>
            <a:normAutofit fontScale="90000"/>
          </a:bodyPr>
          <a:lstStyle/>
          <a:p>
            <a:r>
              <a:rPr lang="nl-NL" err="1"/>
              <a:t>PoS</a:t>
            </a:r>
            <a:r>
              <a:rPr lang="nl-NL"/>
              <a:t> - ISCC</a:t>
            </a:r>
          </a:p>
        </p:txBody>
      </p:sp>
      <p:sp>
        <p:nvSpPr>
          <p:cNvPr id="3" name="Tijdelijke aanduiding voor tekst 2">
            <a:extLst>
              <a:ext uri="{FF2B5EF4-FFF2-40B4-BE49-F238E27FC236}">
                <a16:creationId xmlns:a16="http://schemas.microsoft.com/office/drawing/2014/main" id="{A0103AB3-C4AF-5A1E-8FDC-C1708E740912}"/>
              </a:ext>
            </a:extLst>
          </p:cNvPr>
          <p:cNvSpPr>
            <a:spLocks noGrp="1"/>
          </p:cNvSpPr>
          <p:nvPr>
            <p:ph type="body" sz="quarter" idx="13"/>
          </p:nvPr>
        </p:nvSpPr>
        <p:spPr/>
        <p:txBody>
          <a:bodyPr>
            <a:normAutofit fontScale="85000" lnSpcReduction="20000"/>
          </a:bodyPr>
          <a:lstStyle/>
          <a:p>
            <a:r>
              <a:rPr lang="nl-NL"/>
              <a:t>Doorgeven van de informatie in de keten</a:t>
            </a:r>
          </a:p>
        </p:txBody>
      </p:sp>
      <p:sp>
        <p:nvSpPr>
          <p:cNvPr id="4" name="Tijdelijke aanduiding voor tekst 3">
            <a:extLst>
              <a:ext uri="{FF2B5EF4-FFF2-40B4-BE49-F238E27FC236}">
                <a16:creationId xmlns:a16="http://schemas.microsoft.com/office/drawing/2014/main" id="{520CA3DE-C3BC-BEEA-344C-106161AB68E8}"/>
              </a:ext>
            </a:extLst>
          </p:cNvPr>
          <p:cNvSpPr>
            <a:spLocks noGrp="1"/>
          </p:cNvSpPr>
          <p:nvPr>
            <p:ph type="body" sz="quarter" idx="15"/>
          </p:nvPr>
        </p:nvSpPr>
        <p:spPr>
          <a:xfrm>
            <a:off x="322560" y="2035495"/>
            <a:ext cx="9558558" cy="4113378"/>
          </a:xfrm>
        </p:spPr>
        <p:txBody>
          <a:bodyPr>
            <a:normAutofit/>
          </a:bodyPr>
          <a:lstStyle/>
          <a:p>
            <a:r>
              <a:rPr lang="nl-NL" i="1"/>
              <a:t>ISCC EU middels een </a:t>
            </a:r>
            <a:r>
              <a:rPr lang="nl-NL" i="1" err="1"/>
              <a:t>PoS</a:t>
            </a:r>
            <a:r>
              <a:rPr lang="nl-NL" i="1"/>
              <a:t> voor </a:t>
            </a:r>
            <a:r>
              <a:rPr lang="nl-NL" i="1" err="1"/>
              <a:t>final</a:t>
            </a:r>
            <a:r>
              <a:rPr lang="nl-NL" i="1"/>
              <a:t> </a:t>
            </a:r>
            <a:r>
              <a:rPr lang="nl-NL" i="1" err="1"/>
              <a:t>biofuels</a:t>
            </a:r>
            <a:r>
              <a:rPr lang="nl-NL" i="1"/>
              <a:t> of een Sustainability Document bij </a:t>
            </a:r>
            <a:r>
              <a:rPr lang="nl-NL" i="1" err="1"/>
              <a:t>intermediates</a:t>
            </a:r>
            <a:endParaRPr lang="nl-NL" i="1"/>
          </a:p>
          <a:p>
            <a:endParaRPr lang="nl-NL" i="1"/>
          </a:p>
          <a:p>
            <a:r>
              <a:rPr lang="nl-NL" i="1"/>
              <a:t>NTA 8080 via de GvO of een transactiecertificaat</a:t>
            </a:r>
          </a:p>
          <a:p>
            <a:pPr marL="0" indent="0">
              <a:buNone/>
            </a:pPr>
            <a:endParaRPr lang="nl-NL" i="1"/>
          </a:p>
          <a:p>
            <a:pPr marL="0" indent="0">
              <a:buNone/>
            </a:pPr>
            <a:endParaRPr lang="nl-NL" i="1"/>
          </a:p>
        </p:txBody>
      </p:sp>
    </p:spTree>
    <p:extLst>
      <p:ext uri="{BB962C8B-B14F-4D97-AF65-F5344CB8AC3E}">
        <p14:creationId xmlns:p14="http://schemas.microsoft.com/office/powerpoint/2010/main" val="30676980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DBE1EA-2C72-4109-CF60-633F42E5F5E3}"/>
              </a:ext>
            </a:extLst>
          </p:cNvPr>
          <p:cNvSpPr>
            <a:spLocks noGrp="1"/>
          </p:cNvSpPr>
          <p:nvPr>
            <p:ph type="title"/>
          </p:nvPr>
        </p:nvSpPr>
        <p:spPr/>
        <p:txBody>
          <a:bodyPr>
            <a:normAutofit fontScale="90000"/>
          </a:bodyPr>
          <a:lstStyle/>
          <a:p>
            <a:r>
              <a:rPr lang="nl-NL" err="1"/>
              <a:t>Proof</a:t>
            </a:r>
            <a:r>
              <a:rPr lang="nl-NL"/>
              <a:t> of Sustainability</a:t>
            </a:r>
          </a:p>
        </p:txBody>
      </p:sp>
      <p:sp>
        <p:nvSpPr>
          <p:cNvPr id="3" name="Tijdelijke aanduiding voor tekst 2">
            <a:extLst>
              <a:ext uri="{FF2B5EF4-FFF2-40B4-BE49-F238E27FC236}">
                <a16:creationId xmlns:a16="http://schemas.microsoft.com/office/drawing/2014/main" id="{D34AA744-BC58-D426-623A-920D6D3FF31B}"/>
              </a:ext>
            </a:extLst>
          </p:cNvPr>
          <p:cNvSpPr>
            <a:spLocks noGrp="1"/>
          </p:cNvSpPr>
          <p:nvPr>
            <p:ph type="body" sz="quarter" idx="13"/>
          </p:nvPr>
        </p:nvSpPr>
        <p:spPr/>
        <p:txBody>
          <a:bodyPr>
            <a:normAutofit fontScale="85000" lnSpcReduction="20000"/>
          </a:bodyPr>
          <a:lstStyle/>
          <a:p>
            <a:r>
              <a:rPr lang="nl-NL"/>
              <a:t>ISCC</a:t>
            </a:r>
          </a:p>
        </p:txBody>
      </p:sp>
      <p:sp>
        <p:nvSpPr>
          <p:cNvPr id="4" name="Tijdelijke aanduiding voor tekst 3">
            <a:extLst>
              <a:ext uri="{FF2B5EF4-FFF2-40B4-BE49-F238E27FC236}">
                <a16:creationId xmlns:a16="http://schemas.microsoft.com/office/drawing/2014/main" id="{4822B2A3-B74E-8A01-A547-6B4C7E5A3E44}"/>
              </a:ext>
            </a:extLst>
          </p:cNvPr>
          <p:cNvSpPr>
            <a:spLocks noGrp="1"/>
          </p:cNvSpPr>
          <p:nvPr>
            <p:ph type="body" sz="quarter" idx="15"/>
          </p:nvPr>
        </p:nvSpPr>
        <p:spPr/>
        <p:txBody>
          <a:bodyPr/>
          <a:lstStyle/>
          <a:p>
            <a:r>
              <a:rPr lang="nl-NL"/>
              <a:t>Template van ISCC, versie 2.6 (specifiek voor groen gas)</a:t>
            </a:r>
          </a:p>
          <a:p>
            <a:r>
              <a:rPr lang="nl-NL"/>
              <a:t>Eigen format is ook toegestaan</a:t>
            </a:r>
          </a:p>
          <a:p>
            <a:endParaRPr lang="nl-NL"/>
          </a:p>
          <a:p>
            <a:pPr marL="0" indent="0">
              <a:buNone/>
            </a:pPr>
            <a:endParaRPr lang="nl-NL"/>
          </a:p>
        </p:txBody>
      </p:sp>
      <p:sp>
        <p:nvSpPr>
          <p:cNvPr id="5" name="Pijl: rechts 4">
            <a:hlinkClick r:id="rId3"/>
            <a:extLst>
              <a:ext uri="{FF2B5EF4-FFF2-40B4-BE49-F238E27FC236}">
                <a16:creationId xmlns:a16="http://schemas.microsoft.com/office/drawing/2014/main" id="{F320C4D4-58A2-0C56-D3CA-5C45579A9773}"/>
              </a:ext>
            </a:extLst>
          </p:cNvPr>
          <p:cNvSpPr/>
          <p:nvPr/>
        </p:nvSpPr>
        <p:spPr>
          <a:xfrm>
            <a:off x="4505092" y="3925229"/>
            <a:ext cx="1694986" cy="591015"/>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err="1"/>
              <a:t>PoS</a:t>
            </a:r>
            <a:endParaRPr lang="nl-NL"/>
          </a:p>
        </p:txBody>
      </p:sp>
    </p:spTree>
    <p:extLst>
      <p:ext uri="{BB962C8B-B14F-4D97-AF65-F5344CB8AC3E}">
        <p14:creationId xmlns:p14="http://schemas.microsoft.com/office/powerpoint/2010/main" val="5141367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2658A74-3EA5-45F9-5B53-596B4CDD5165}"/>
              </a:ext>
            </a:extLst>
          </p:cNvPr>
          <p:cNvSpPr>
            <a:spLocks noGrp="1"/>
          </p:cNvSpPr>
          <p:nvPr>
            <p:ph type="title"/>
          </p:nvPr>
        </p:nvSpPr>
        <p:spPr/>
        <p:txBody>
          <a:bodyPr/>
          <a:lstStyle/>
          <a:p>
            <a:r>
              <a:rPr lang="nl-NL"/>
              <a:t>Vragen?</a:t>
            </a:r>
          </a:p>
        </p:txBody>
      </p:sp>
    </p:spTree>
    <p:extLst>
      <p:ext uri="{BB962C8B-B14F-4D97-AF65-F5344CB8AC3E}">
        <p14:creationId xmlns:p14="http://schemas.microsoft.com/office/powerpoint/2010/main" val="19188476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2658A74-3EA5-45F9-5B53-596B4CDD5165}"/>
              </a:ext>
            </a:extLst>
          </p:cNvPr>
          <p:cNvSpPr>
            <a:spLocks noGrp="1"/>
          </p:cNvSpPr>
          <p:nvPr>
            <p:ph type="title"/>
          </p:nvPr>
        </p:nvSpPr>
        <p:spPr/>
        <p:txBody>
          <a:bodyPr/>
          <a:lstStyle/>
          <a:p>
            <a:r>
              <a:rPr lang="nl-NL"/>
              <a:t>Bewijs van deelname en evaluatie</a:t>
            </a:r>
          </a:p>
        </p:txBody>
      </p:sp>
    </p:spTree>
    <p:extLst>
      <p:ext uri="{BB962C8B-B14F-4D97-AF65-F5344CB8AC3E}">
        <p14:creationId xmlns:p14="http://schemas.microsoft.com/office/powerpoint/2010/main" val="3081785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E5A760-9711-3300-D2D3-0918A0D62499}"/>
              </a:ext>
            </a:extLst>
          </p:cNvPr>
          <p:cNvSpPr>
            <a:spLocks noGrp="1"/>
          </p:cNvSpPr>
          <p:nvPr>
            <p:ph type="title"/>
          </p:nvPr>
        </p:nvSpPr>
        <p:spPr>
          <a:xfrm>
            <a:off x="567889" y="137508"/>
            <a:ext cx="9130108" cy="555626"/>
          </a:xfrm>
        </p:spPr>
        <p:txBody>
          <a:bodyPr>
            <a:normAutofit fontScale="90000"/>
          </a:bodyPr>
          <a:lstStyle/>
          <a:p>
            <a:r>
              <a:rPr lang="nl-NL"/>
              <a:t>Mogelijke bronnen voor EF en </a:t>
            </a:r>
            <a:r>
              <a:rPr lang="nl-NL" err="1"/>
              <a:t>LHV’s</a:t>
            </a:r>
            <a:endParaRPr lang="nl-NL"/>
          </a:p>
        </p:txBody>
      </p:sp>
      <p:sp>
        <p:nvSpPr>
          <p:cNvPr id="7" name="Pijl: rechts 6">
            <a:hlinkClick r:id="rId2" action="ppaction://hlinksldjump"/>
            <a:extLst>
              <a:ext uri="{FF2B5EF4-FFF2-40B4-BE49-F238E27FC236}">
                <a16:creationId xmlns:a16="http://schemas.microsoft.com/office/drawing/2014/main" id="{88190F39-86F5-FEE9-3D0E-786406656BAA}"/>
              </a:ext>
            </a:extLst>
          </p:cNvPr>
          <p:cNvSpPr/>
          <p:nvPr/>
        </p:nvSpPr>
        <p:spPr>
          <a:xfrm>
            <a:off x="9255512" y="4873083"/>
            <a:ext cx="1694986" cy="591015"/>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a:t>Terug</a:t>
            </a:r>
          </a:p>
        </p:txBody>
      </p:sp>
      <mc:AlternateContent xmlns:mc="http://schemas.openxmlformats.org/markup-compatibility/2006" xmlns:p14="http://schemas.microsoft.com/office/powerpoint/2010/main">
        <mc:Choice Requires="p14">
          <p:contentPart p14:bwMode="auto" r:id="rId3">
            <p14:nvContentPartPr>
              <p14:cNvPr id="14" name="Inkt 13">
                <a:extLst>
                  <a:ext uri="{FF2B5EF4-FFF2-40B4-BE49-F238E27FC236}">
                    <a16:creationId xmlns:a16="http://schemas.microsoft.com/office/drawing/2014/main" id="{6B83202F-0CAD-2D8A-890D-40BF170FC30B}"/>
                  </a:ext>
                </a:extLst>
              </p14:cNvPr>
              <p14:cNvContentPartPr/>
              <p14:nvPr/>
            </p14:nvContentPartPr>
            <p14:xfrm>
              <a:off x="9681113" y="5184798"/>
              <a:ext cx="360" cy="360"/>
            </p14:xfrm>
          </p:contentPart>
        </mc:Choice>
        <mc:Fallback xmlns="">
          <p:pic>
            <p:nvPicPr>
              <p:cNvPr id="14" name="Inkt 13">
                <a:extLst>
                  <a:ext uri="{FF2B5EF4-FFF2-40B4-BE49-F238E27FC236}">
                    <a16:creationId xmlns:a16="http://schemas.microsoft.com/office/drawing/2014/main" id="{6B83202F-0CAD-2D8A-890D-40BF170FC30B}"/>
                  </a:ext>
                </a:extLst>
              </p:cNvPr>
              <p:cNvPicPr/>
              <p:nvPr/>
            </p:nvPicPr>
            <p:blipFill>
              <a:blip r:embed="rId4"/>
              <a:stretch>
                <a:fillRect/>
              </a:stretch>
            </p:blipFill>
            <p:spPr>
              <a:xfrm>
                <a:off x="9627113" y="507679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5" name="Inkt 14">
                <a:extLst>
                  <a:ext uri="{FF2B5EF4-FFF2-40B4-BE49-F238E27FC236}">
                    <a16:creationId xmlns:a16="http://schemas.microsoft.com/office/drawing/2014/main" id="{613A592D-F6CE-A352-1B2F-BB019B6B67B4}"/>
                  </a:ext>
                </a:extLst>
              </p14:cNvPr>
              <p14:cNvContentPartPr/>
              <p14:nvPr/>
            </p14:nvContentPartPr>
            <p14:xfrm>
              <a:off x="10077113" y="5128278"/>
              <a:ext cx="360" cy="360"/>
            </p14:xfrm>
          </p:contentPart>
        </mc:Choice>
        <mc:Fallback xmlns="">
          <p:pic>
            <p:nvPicPr>
              <p:cNvPr id="15" name="Inkt 14">
                <a:extLst>
                  <a:ext uri="{FF2B5EF4-FFF2-40B4-BE49-F238E27FC236}">
                    <a16:creationId xmlns:a16="http://schemas.microsoft.com/office/drawing/2014/main" id="{613A592D-F6CE-A352-1B2F-BB019B6B67B4}"/>
                  </a:ext>
                </a:extLst>
              </p:cNvPr>
              <p:cNvPicPr/>
              <p:nvPr/>
            </p:nvPicPr>
            <p:blipFill>
              <a:blip r:embed="rId4"/>
              <a:stretch>
                <a:fillRect/>
              </a:stretch>
            </p:blipFill>
            <p:spPr>
              <a:xfrm>
                <a:off x="10023113" y="5020278"/>
                <a:ext cx="108000" cy="216000"/>
              </a:xfrm>
              <a:prstGeom prst="rect">
                <a:avLst/>
              </a:prstGeom>
            </p:spPr>
          </p:pic>
        </mc:Fallback>
      </mc:AlternateContent>
      <p:pic>
        <p:nvPicPr>
          <p:cNvPr id="13" name="Afbeelding 12">
            <a:extLst>
              <a:ext uri="{FF2B5EF4-FFF2-40B4-BE49-F238E27FC236}">
                <a16:creationId xmlns:a16="http://schemas.microsoft.com/office/drawing/2014/main" id="{02AE2919-6219-B990-4302-BA6435302798}"/>
              </a:ext>
            </a:extLst>
          </p:cNvPr>
          <p:cNvPicPr>
            <a:picLocks noChangeAspect="1"/>
          </p:cNvPicPr>
          <p:nvPr/>
        </p:nvPicPr>
        <p:blipFill>
          <a:blip r:embed="rId6"/>
          <a:stretch>
            <a:fillRect/>
          </a:stretch>
        </p:blipFill>
        <p:spPr>
          <a:xfrm>
            <a:off x="535231" y="1080884"/>
            <a:ext cx="8535140" cy="1539373"/>
          </a:xfrm>
          <a:prstGeom prst="rect">
            <a:avLst/>
          </a:prstGeom>
        </p:spPr>
      </p:pic>
      <p:pic>
        <p:nvPicPr>
          <p:cNvPr id="17" name="Afbeelding 16">
            <a:extLst>
              <a:ext uri="{FF2B5EF4-FFF2-40B4-BE49-F238E27FC236}">
                <a16:creationId xmlns:a16="http://schemas.microsoft.com/office/drawing/2014/main" id="{5404E5AB-78BB-8642-4C84-776F3FADD9C9}"/>
              </a:ext>
            </a:extLst>
          </p:cNvPr>
          <p:cNvPicPr>
            <a:picLocks noChangeAspect="1"/>
          </p:cNvPicPr>
          <p:nvPr/>
        </p:nvPicPr>
        <p:blipFill>
          <a:blip r:embed="rId7"/>
          <a:stretch>
            <a:fillRect/>
          </a:stretch>
        </p:blipFill>
        <p:spPr>
          <a:xfrm>
            <a:off x="567889" y="2414770"/>
            <a:ext cx="6896698" cy="3711262"/>
          </a:xfrm>
          <a:prstGeom prst="rect">
            <a:avLst/>
          </a:prstGeom>
        </p:spPr>
      </p:pic>
    </p:spTree>
    <p:extLst>
      <p:ext uri="{BB962C8B-B14F-4D97-AF65-F5344CB8AC3E}">
        <p14:creationId xmlns:p14="http://schemas.microsoft.com/office/powerpoint/2010/main" val="8940990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E5A760-9711-3300-D2D3-0918A0D62499}"/>
              </a:ext>
            </a:extLst>
          </p:cNvPr>
          <p:cNvSpPr>
            <a:spLocks noGrp="1"/>
          </p:cNvSpPr>
          <p:nvPr>
            <p:ph type="title"/>
          </p:nvPr>
        </p:nvSpPr>
        <p:spPr>
          <a:xfrm>
            <a:off x="567889" y="137508"/>
            <a:ext cx="9130108" cy="555626"/>
          </a:xfrm>
        </p:spPr>
        <p:txBody>
          <a:bodyPr>
            <a:normAutofit fontScale="90000"/>
          </a:bodyPr>
          <a:lstStyle/>
          <a:p>
            <a:r>
              <a:rPr lang="nl-NL"/>
              <a:t>Cut Off – NTA 8080</a:t>
            </a:r>
          </a:p>
        </p:txBody>
      </p:sp>
      <p:pic>
        <p:nvPicPr>
          <p:cNvPr id="10" name="Afbeelding 9">
            <a:extLst>
              <a:ext uri="{FF2B5EF4-FFF2-40B4-BE49-F238E27FC236}">
                <a16:creationId xmlns:a16="http://schemas.microsoft.com/office/drawing/2014/main" id="{156F2C92-14F5-D692-0451-3B2CFCBC6BD2}"/>
              </a:ext>
            </a:extLst>
          </p:cNvPr>
          <p:cNvPicPr>
            <a:picLocks noChangeAspect="1"/>
          </p:cNvPicPr>
          <p:nvPr/>
        </p:nvPicPr>
        <p:blipFill>
          <a:blip r:embed="rId2"/>
          <a:stretch>
            <a:fillRect/>
          </a:stretch>
        </p:blipFill>
        <p:spPr>
          <a:xfrm>
            <a:off x="2997724" y="693133"/>
            <a:ext cx="6326249" cy="795249"/>
          </a:xfrm>
          <a:prstGeom prst="rect">
            <a:avLst/>
          </a:prstGeom>
        </p:spPr>
      </p:pic>
      <p:pic>
        <p:nvPicPr>
          <p:cNvPr id="12" name="Afbeelding 11">
            <a:extLst>
              <a:ext uri="{FF2B5EF4-FFF2-40B4-BE49-F238E27FC236}">
                <a16:creationId xmlns:a16="http://schemas.microsoft.com/office/drawing/2014/main" id="{1359AA47-DC4F-458A-E5A3-51A4CC57FE27}"/>
              </a:ext>
            </a:extLst>
          </p:cNvPr>
          <p:cNvPicPr>
            <a:picLocks noChangeAspect="1"/>
          </p:cNvPicPr>
          <p:nvPr/>
        </p:nvPicPr>
        <p:blipFill>
          <a:blip r:embed="rId3"/>
          <a:stretch>
            <a:fillRect/>
          </a:stretch>
        </p:blipFill>
        <p:spPr>
          <a:xfrm>
            <a:off x="2910563" y="1488383"/>
            <a:ext cx="6823781" cy="5232109"/>
          </a:xfrm>
          <a:prstGeom prst="rect">
            <a:avLst/>
          </a:prstGeom>
        </p:spPr>
      </p:pic>
    </p:spTree>
    <p:extLst>
      <p:ext uri="{BB962C8B-B14F-4D97-AF65-F5344CB8AC3E}">
        <p14:creationId xmlns:p14="http://schemas.microsoft.com/office/powerpoint/2010/main" val="16615413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E5A760-9711-3300-D2D3-0918A0D62499}"/>
              </a:ext>
            </a:extLst>
          </p:cNvPr>
          <p:cNvSpPr>
            <a:spLocks noGrp="1"/>
          </p:cNvSpPr>
          <p:nvPr>
            <p:ph type="title"/>
          </p:nvPr>
        </p:nvSpPr>
        <p:spPr>
          <a:xfrm>
            <a:off x="567889" y="137508"/>
            <a:ext cx="9130108" cy="555626"/>
          </a:xfrm>
        </p:spPr>
        <p:txBody>
          <a:bodyPr>
            <a:normAutofit fontScale="90000"/>
          </a:bodyPr>
          <a:lstStyle/>
          <a:p>
            <a:r>
              <a:rPr lang="nl-NL"/>
              <a:t>Cut Off - ISCC</a:t>
            </a:r>
          </a:p>
        </p:txBody>
      </p:sp>
      <p:sp>
        <p:nvSpPr>
          <p:cNvPr id="7" name="Pijl: rechts 6">
            <a:hlinkClick r:id="rId2" action="ppaction://hlinksldjump"/>
            <a:extLst>
              <a:ext uri="{FF2B5EF4-FFF2-40B4-BE49-F238E27FC236}">
                <a16:creationId xmlns:a16="http://schemas.microsoft.com/office/drawing/2014/main" id="{88190F39-86F5-FEE9-3D0E-786406656BAA}"/>
              </a:ext>
            </a:extLst>
          </p:cNvPr>
          <p:cNvSpPr/>
          <p:nvPr/>
        </p:nvSpPr>
        <p:spPr>
          <a:xfrm>
            <a:off x="9255512" y="4873083"/>
            <a:ext cx="1694986" cy="591015"/>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a:t>Terug</a:t>
            </a:r>
          </a:p>
        </p:txBody>
      </p:sp>
      <p:grpSp>
        <p:nvGrpSpPr>
          <p:cNvPr id="5" name="Groep 4">
            <a:extLst>
              <a:ext uri="{FF2B5EF4-FFF2-40B4-BE49-F238E27FC236}">
                <a16:creationId xmlns:a16="http://schemas.microsoft.com/office/drawing/2014/main" id="{AD45AD89-A7F6-1A0A-62CE-2B91AFB0E2FB}"/>
              </a:ext>
            </a:extLst>
          </p:cNvPr>
          <p:cNvGrpSpPr/>
          <p:nvPr/>
        </p:nvGrpSpPr>
        <p:grpSpPr>
          <a:xfrm>
            <a:off x="567889" y="1215306"/>
            <a:ext cx="8999857" cy="1840128"/>
            <a:chOff x="567889" y="1215306"/>
            <a:chExt cx="7948349" cy="1289989"/>
          </a:xfrm>
        </p:grpSpPr>
        <p:pic>
          <p:nvPicPr>
            <p:cNvPr id="4" name="Afbeelding 3">
              <a:extLst>
                <a:ext uri="{FF2B5EF4-FFF2-40B4-BE49-F238E27FC236}">
                  <a16:creationId xmlns:a16="http://schemas.microsoft.com/office/drawing/2014/main" id="{44615E4C-9EDF-E159-A05F-A5CD060771A4}"/>
                </a:ext>
              </a:extLst>
            </p:cNvPr>
            <p:cNvPicPr>
              <a:picLocks noChangeAspect="1"/>
            </p:cNvPicPr>
            <p:nvPr/>
          </p:nvPicPr>
          <p:blipFill rotWithShape="1">
            <a:blip r:embed="rId3"/>
            <a:srcRect t="3285" b="77052"/>
            <a:stretch/>
          </p:blipFill>
          <p:spPr>
            <a:xfrm>
              <a:off x="567889" y="1215306"/>
              <a:ext cx="7948349" cy="734222"/>
            </a:xfrm>
            <a:prstGeom prst="rect">
              <a:avLst/>
            </a:prstGeom>
          </p:spPr>
        </p:pic>
        <p:pic>
          <p:nvPicPr>
            <p:cNvPr id="3" name="Afbeelding 2">
              <a:extLst>
                <a:ext uri="{FF2B5EF4-FFF2-40B4-BE49-F238E27FC236}">
                  <a16:creationId xmlns:a16="http://schemas.microsoft.com/office/drawing/2014/main" id="{C4832D30-2BDE-84F1-D3CF-3300FC3AA69B}"/>
                </a:ext>
              </a:extLst>
            </p:cNvPr>
            <p:cNvPicPr>
              <a:picLocks noChangeAspect="1"/>
            </p:cNvPicPr>
            <p:nvPr/>
          </p:nvPicPr>
          <p:blipFill rotWithShape="1">
            <a:blip r:embed="rId3"/>
            <a:srcRect t="85120"/>
            <a:stretch/>
          </p:blipFill>
          <p:spPr>
            <a:xfrm>
              <a:off x="567889" y="1949669"/>
              <a:ext cx="7948349" cy="555626"/>
            </a:xfrm>
            <a:prstGeom prst="rect">
              <a:avLst/>
            </a:prstGeom>
          </p:spPr>
        </p:pic>
      </p:grpSp>
    </p:spTree>
    <p:extLst>
      <p:ext uri="{BB962C8B-B14F-4D97-AF65-F5344CB8AC3E}">
        <p14:creationId xmlns:p14="http://schemas.microsoft.com/office/powerpoint/2010/main" val="4122198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EE7555-EAB9-7496-7BAF-B0B71831DE2C}"/>
              </a:ext>
            </a:extLst>
          </p:cNvPr>
          <p:cNvSpPr>
            <a:spLocks noGrp="1"/>
          </p:cNvSpPr>
          <p:nvPr>
            <p:ph type="title"/>
          </p:nvPr>
        </p:nvSpPr>
        <p:spPr/>
        <p:txBody>
          <a:bodyPr>
            <a:normAutofit fontScale="90000"/>
          </a:bodyPr>
          <a:lstStyle/>
          <a:p>
            <a:r>
              <a:rPr lang="nl-NL"/>
              <a:t>Missie</a:t>
            </a:r>
          </a:p>
        </p:txBody>
      </p:sp>
      <p:sp>
        <p:nvSpPr>
          <p:cNvPr id="3" name="Tijdelijke aanduiding voor tekst 2">
            <a:extLst>
              <a:ext uri="{FF2B5EF4-FFF2-40B4-BE49-F238E27FC236}">
                <a16:creationId xmlns:a16="http://schemas.microsoft.com/office/drawing/2014/main" id="{24FD734A-2573-A4DA-DC32-6F136E98C7BB}"/>
              </a:ext>
            </a:extLst>
          </p:cNvPr>
          <p:cNvSpPr>
            <a:spLocks noGrp="1"/>
          </p:cNvSpPr>
          <p:nvPr>
            <p:ph type="body" sz="quarter" idx="13"/>
          </p:nvPr>
        </p:nvSpPr>
        <p:spPr/>
        <p:txBody>
          <a:bodyPr>
            <a:normAutofit fontScale="85000" lnSpcReduction="20000"/>
          </a:bodyPr>
          <a:lstStyle/>
          <a:p>
            <a:r>
              <a:rPr lang="nl-NL"/>
              <a:t>Normec QS staat voor</a:t>
            </a:r>
          </a:p>
        </p:txBody>
      </p:sp>
      <p:sp>
        <p:nvSpPr>
          <p:cNvPr id="4" name="Tijdelijke aanduiding voor tekst 3">
            <a:extLst>
              <a:ext uri="{FF2B5EF4-FFF2-40B4-BE49-F238E27FC236}">
                <a16:creationId xmlns:a16="http://schemas.microsoft.com/office/drawing/2014/main" id="{5E9A4D7C-458F-018D-5D1F-A9D53A6DE255}"/>
              </a:ext>
            </a:extLst>
          </p:cNvPr>
          <p:cNvSpPr>
            <a:spLocks noGrp="1"/>
          </p:cNvSpPr>
          <p:nvPr>
            <p:ph type="body" sz="quarter" idx="14"/>
          </p:nvPr>
        </p:nvSpPr>
        <p:spPr/>
        <p:txBody>
          <a:bodyPr>
            <a:normAutofit/>
          </a:bodyPr>
          <a:lstStyle/>
          <a:p>
            <a:pPr marL="342900" indent="-342900">
              <a:buFont typeface="Arial" panose="020B0604020202020204" pitchFamily="34" charset="0"/>
              <a:buChar char="•"/>
            </a:pPr>
            <a:r>
              <a:rPr lang="nl-NL" sz="2000"/>
              <a:t>Dienstverlening op gebied van Testen, Inspectie en Certificatie</a:t>
            </a:r>
          </a:p>
          <a:p>
            <a:pPr marL="342900" indent="-342900">
              <a:buFont typeface="Arial" panose="020B0604020202020204" pitchFamily="34" charset="0"/>
              <a:buChar char="•"/>
            </a:pPr>
            <a:r>
              <a:rPr lang="nl-NL" sz="2000"/>
              <a:t>Persoonlijke aanpak</a:t>
            </a:r>
          </a:p>
          <a:p>
            <a:pPr marL="342900" indent="-342900">
              <a:buFont typeface="Arial" panose="020B0604020202020204" pitchFamily="34" charset="0"/>
              <a:buChar char="•"/>
            </a:pPr>
            <a:r>
              <a:rPr lang="nl-NL" sz="2000"/>
              <a:t>Flexibiliteit in dienstverlening</a:t>
            </a:r>
          </a:p>
          <a:p>
            <a:pPr marL="342900" indent="-342900">
              <a:buFont typeface="Arial" panose="020B0604020202020204" pitchFamily="34" charset="0"/>
              <a:buChar char="•"/>
            </a:pPr>
            <a:r>
              <a:rPr lang="nl-NL" sz="2000"/>
              <a:t>Internationale ervaring en deskundigheid</a:t>
            </a:r>
          </a:p>
          <a:p>
            <a:pPr marL="342900" indent="-342900">
              <a:buFont typeface="Arial" panose="020B0604020202020204" pitchFamily="34" charset="0"/>
              <a:buChar char="•"/>
            </a:pPr>
            <a:r>
              <a:rPr lang="nl-NL" sz="2000"/>
              <a:t>Onafhankelijkheid</a:t>
            </a:r>
          </a:p>
          <a:p>
            <a:pPr marL="342900" indent="-342900">
              <a:buFont typeface="Arial" panose="020B0604020202020204" pitchFamily="34" charset="0"/>
              <a:buChar char="•"/>
            </a:pPr>
            <a:r>
              <a:rPr lang="nl-NL" sz="2000"/>
              <a:t>Testresultaten vanaf 24 uur</a:t>
            </a:r>
          </a:p>
          <a:p>
            <a:pPr marL="342900" indent="-342900">
              <a:buFont typeface="Arial" panose="020B0604020202020204" pitchFamily="34" charset="0"/>
              <a:buChar char="•"/>
            </a:pPr>
            <a:r>
              <a:rPr lang="nl-NL" sz="2000"/>
              <a:t>24 / 7</a:t>
            </a:r>
          </a:p>
          <a:p>
            <a:pPr marL="342900" indent="-342900">
              <a:buFont typeface="Arial" panose="020B0604020202020204" pitchFamily="34" charset="0"/>
              <a:buChar char="•"/>
            </a:pPr>
            <a:r>
              <a:rPr lang="nl-NL" sz="2000"/>
              <a:t>Geaccrediteerde dienstverlening</a:t>
            </a:r>
          </a:p>
        </p:txBody>
      </p:sp>
      <p:pic>
        <p:nvPicPr>
          <p:cNvPr id="7" name="Tijdelijke aanduiding voor afbeelding 6" descr="Afbeelding met buitenshuis, persoon&#10;&#10;Automatisch gegenereerde beschrijving">
            <a:extLst>
              <a:ext uri="{FF2B5EF4-FFF2-40B4-BE49-F238E27FC236}">
                <a16:creationId xmlns:a16="http://schemas.microsoft.com/office/drawing/2014/main" id="{ECF66EE8-5192-D51B-DF99-2B7DDD9D5CB7}"/>
              </a:ext>
            </a:extLst>
          </p:cNvPr>
          <p:cNvPicPr>
            <a:picLocks noGrp="1" noChangeAspect="1"/>
          </p:cNvPicPr>
          <p:nvPr>
            <p:ph type="pic" sz="quarter" idx="15"/>
          </p:nvPr>
        </p:nvPicPr>
        <p:blipFill>
          <a:blip r:embed="rId2"/>
          <a:srcRect l="20561" r="20561"/>
          <a:stretch>
            <a:fillRect/>
          </a:stretch>
        </p:blipFill>
        <p:spPr/>
      </p:pic>
      <p:pic>
        <p:nvPicPr>
          <p:cNvPr id="8" name="Afbeelding 7">
            <a:extLst>
              <a:ext uri="{FF2B5EF4-FFF2-40B4-BE49-F238E27FC236}">
                <a16:creationId xmlns:a16="http://schemas.microsoft.com/office/drawing/2014/main" id="{63B18A9D-3937-401A-7F84-C2BEB298A552}"/>
              </a:ext>
            </a:extLst>
          </p:cNvPr>
          <p:cNvPicPr>
            <a:picLocks noChangeAspect="1"/>
          </p:cNvPicPr>
          <p:nvPr/>
        </p:nvPicPr>
        <p:blipFill>
          <a:blip r:embed="rId3"/>
          <a:stretch>
            <a:fillRect/>
          </a:stretch>
        </p:blipFill>
        <p:spPr>
          <a:xfrm>
            <a:off x="1961576" y="5149458"/>
            <a:ext cx="981830" cy="1003894"/>
          </a:xfrm>
          <a:prstGeom prst="rect">
            <a:avLst/>
          </a:prstGeom>
        </p:spPr>
      </p:pic>
      <p:pic>
        <p:nvPicPr>
          <p:cNvPr id="9" name="Afbeelding 8">
            <a:extLst>
              <a:ext uri="{FF2B5EF4-FFF2-40B4-BE49-F238E27FC236}">
                <a16:creationId xmlns:a16="http://schemas.microsoft.com/office/drawing/2014/main" id="{5903B013-EDE2-0D8A-E8C2-18F4C96F7F5F}"/>
              </a:ext>
            </a:extLst>
          </p:cNvPr>
          <p:cNvPicPr>
            <a:picLocks noChangeAspect="1"/>
          </p:cNvPicPr>
          <p:nvPr/>
        </p:nvPicPr>
        <p:blipFill>
          <a:blip r:embed="rId4"/>
          <a:stretch>
            <a:fillRect/>
          </a:stretch>
        </p:blipFill>
        <p:spPr>
          <a:xfrm>
            <a:off x="3188903" y="5149458"/>
            <a:ext cx="981830" cy="1003894"/>
          </a:xfrm>
          <a:prstGeom prst="rect">
            <a:avLst/>
          </a:prstGeom>
        </p:spPr>
      </p:pic>
      <p:pic>
        <p:nvPicPr>
          <p:cNvPr id="10" name="Afbeelding 9">
            <a:extLst>
              <a:ext uri="{FF2B5EF4-FFF2-40B4-BE49-F238E27FC236}">
                <a16:creationId xmlns:a16="http://schemas.microsoft.com/office/drawing/2014/main" id="{214F754C-38A5-8159-BD20-867131EAA85A}"/>
              </a:ext>
            </a:extLst>
          </p:cNvPr>
          <p:cNvPicPr>
            <a:picLocks noChangeAspect="1"/>
          </p:cNvPicPr>
          <p:nvPr/>
        </p:nvPicPr>
        <p:blipFill>
          <a:blip r:embed="rId5"/>
          <a:stretch>
            <a:fillRect/>
          </a:stretch>
        </p:blipFill>
        <p:spPr>
          <a:xfrm>
            <a:off x="4416230" y="5149458"/>
            <a:ext cx="981830" cy="1003894"/>
          </a:xfrm>
          <a:prstGeom prst="rect">
            <a:avLst/>
          </a:prstGeom>
        </p:spPr>
      </p:pic>
    </p:spTree>
    <p:extLst>
      <p:ext uri="{BB962C8B-B14F-4D97-AF65-F5344CB8AC3E}">
        <p14:creationId xmlns:p14="http://schemas.microsoft.com/office/powerpoint/2010/main" val="9375425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2">
            <a:extLst>
              <a:ext uri="{FF2B5EF4-FFF2-40B4-BE49-F238E27FC236}">
                <a16:creationId xmlns:a16="http://schemas.microsoft.com/office/drawing/2014/main" id="{1E8C5CFF-C89D-A650-A161-E251CB3CD447}"/>
              </a:ext>
            </a:extLst>
          </p:cNvPr>
          <p:cNvSpPr txBox="1">
            <a:spLocks/>
          </p:cNvSpPr>
          <p:nvPr/>
        </p:nvSpPr>
        <p:spPr>
          <a:xfrm>
            <a:off x="312224" y="3502454"/>
            <a:ext cx="6455849" cy="147551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b="1" i="0" kern="1200">
                <a:solidFill>
                  <a:srgbClr val="575756"/>
                </a:solidFill>
                <a:latin typeface="Calibri" panose="020F0502020204030204" pitchFamily="34" charset="0"/>
                <a:ea typeface="+mj-ea"/>
                <a:cs typeface="Calibri" panose="020F0502020204030204" pitchFamily="34" charset="0"/>
              </a:defRPr>
            </a:lvl1pPr>
          </a:lstStyle>
          <a:p>
            <a:r>
              <a:rPr lang="nl-NL" sz="2800"/>
              <a:t>Bianca Rombout</a:t>
            </a:r>
            <a:br>
              <a:rPr lang="nl-NL" sz="2800"/>
            </a:br>
            <a:r>
              <a:rPr lang="nl-NL" sz="2800">
                <a:solidFill>
                  <a:schemeClr val="bg1"/>
                </a:solidFill>
              </a:rPr>
              <a:t>bianca.rombout@normecgroup.com</a:t>
            </a:r>
          </a:p>
          <a:p>
            <a:r>
              <a:rPr lang="nl-NL" sz="2000" i="1">
                <a:solidFill>
                  <a:schemeClr val="bg1"/>
                </a:solidFill>
              </a:rPr>
              <a:t>06-8206 1881</a:t>
            </a:r>
          </a:p>
        </p:txBody>
      </p:sp>
      <p:sp>
        <p:nvSpPr>
          <p:cNvPr id="4" name="Titel 2">
            <a:extLst>
              <a:ext uri="{FF2B5EF4-FFF2-40B4-BE49-F238E27FC236}">
                <a16:creationId xmlns:a16="http://schemas.microsoft.com/office/drawing/2014/main" id="{E348BAF6-975F-33CC-5D1E-3CEC8A551C38}"/>
              </a:ext>
            </a:extLst>
          </p:cNvPr>
          <p:cNvSpPr txBox="1">
            <a:spLocks/>
          </p:cNvSpPr>
          <p:nvPr/>
        </p:nvSpPr>
        <p:spPr>
          <a:xfrm>
            <a:off x="312224" y="438742"/>
            <a:ext cx="6455849" cy="147551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b="1" i="0" kern="1200">
                <a:solidFill>
                  <a:srgbClr val="575756"/>
                </a:solidFill>
                <a:latin typeface="Calibri" panose="020F0502020204030204" pitchFamily="34" charset="0"/>
                <a:ea typeface="+mj-ea"/>
                <a:cs typeface="Calibri" panose="020F0502020204030204" pitchFamily="34" charset="0"/>
              </a:defRPr>
            </a:lvl1pPr>
          </a:lstStyle>
          <a:p>
            <a:r>
              <a:rPr lang="nl-NL" sz="3200"/>
              <a:t>Contactgegevens</a:t>
            </a:r>
            <a:br>
              <a:rPr lang="nl-NL" sz="2800"/>
            </a:br>
            <a:endParaRPr lang="nl-NL" sz="2800" i="1">
              <a:solidFill>
                <a:schemeClr val="bg1"/>
              </a:solidFill>
            </a:endParaRPr>
          </a:p>
        </p:txBody>
      </p:sp>
    </p:spTree>
    <p:extLst>
      <p:ext uri="{BB962C8B-B14F-4D97-AF65-F5344CB8AC3E}">
        <p14:creationId xmlns:p14="http://schemas.microsoft.com/office/powerpoint/2010/main" val="1171924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60030B-4D74-8776-373C-6A2EE5D050F1}"/>
              </a:ext>
            </a:extLst>
          </p:cNvPr>
          <p:cNvSpPr>
            <a:spLocks noGrp="1"/>
          </p:cNvSpPr>
          <p:nvPr>
            <p:ph type="title"/>
          </p:nvPr>
        </p:nvSpPr>
        <p:spPr/>
        <p:txBody>
          <a:bodyPr>
            <a:normAutofit fontScale="90000"/>
          </a:bodyPr>
          <a:lstStyle/>
          <a:p>
            <a:r>
              <a:rPr lang="nl-NL"/>
              <a:t>Markten</a:t>
            </a:r>
          </a:p>
        </p:txBody>
      </p:sp>
      <p:pic>
        <p:nvPicPr>
          <p:cNvPr id="6" name="Graphic 5" descr="Water met effen opvulling">
            <a:extLst>
              <a:ext uri="{FF2B5EF4-FFF2-40B4-BE49-F238E27FC236}">
                <a16:creationId xmlns:a16="http://schemas.microsoft.com/office/drawing/2014/main" id="{CC07DFF4-6114-B4D1-1B78-F9244D10E9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79901" y="1940379"/>
            <a:ext cx="914400" cy="914400"/>
          </a:xfrm>
          <a:prstGeom prst="rect">
            <a:avLst/>
          </a:prstGeom>
        </p:spPr>
      </p:pic>
      <p:pic>
        <p:nvPicPr>
          <p:cNvPr id="8" name="Graphic 7" descr="Willekeurige volgorde met effen opvulling">
            <a:extLst>
              <a:ext uri="{FF2B5EF4-FFF2-40B4-BE49-F238E27FC236}">
                <a16:creationId xmlns:a16="http://schemas.microsoft.com/office/drawing/2014/main" id="{FC825777-1AD5-15E4-9770-20028C8D93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22574" y="1940379"/>
            <a:ext cx="914400" cy="914400"/>
          </a:xfrm>
          <a:prstGeom prst="rect">
            <a:avLst/>
          </a:prstGeom>
        </p:spPr>
      </p:pic>
      <p:pic>
        <p:nvPicPr>
          <p:cNvPr id="10" name="Graphic 9" descr="Compost met effen opvulling">
            <a:extLst>
              <a:ext uri="{FF2B5EF4-FFF2-40B4-BE49-F238E27FC236}">
                <a16:creationId xmlns:a16="http://schemas.microsoft.com/office/drawing/2014/main" id="{1C3C5896-F4FC-4602-8D56-2DEA9E7153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07920" y="1940379"/>
            <a:ext cx="914400" cy="914400"/>
          </a:xfrm>
          <a:prstGeom prst="rect">
            <a:avLst/>
          </a:prstGeom>
        </p:spPr>
      </p:pic>
      <p:pic>
        <p:nvPicPr>
          <p:cNvPr id="12" name="Graphic 11" descr="Open hand met planten met effen opvulling">
            <a:extLst>
              <a:ext uri="{FF2B5EF4-FFF2-40B4-BE49-F238E27FC236}">
                <a16:creationId xmlns:a16="http://schemas.microsoft.com/office/drawing/2014/main" id="{B5BD18F3-ADFA-09D6-360A-9EFF6EAFDA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65247" y="1940379"/>
            <a:ext cx="914400" cy="914400"/>
          </a:xfrm>
          <a:prstGeom prst="rect">
            <a:avLst/>
          </a:prstGeom>
        </p:spPr>
      </p:pic>
      <p:pic>
        <p:nvPicPr>
          <p:cNvPr id="14" name="Graphic 13" descr="Recycleren met effen opvulling">
            <a:extLst>
              <a:ext uri="{FF2B5EF4-FFF2-40B4-BE49-F238E27FC236}">
                <a16:creationId xmlns:a16="http://schemas.microsoft.com/office/drawing/2014/main" id="{D410694B-05E9-1204-6021-A728D1A2A57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56902" y="1940379"/>
            <a:ext cx="914400" cy="914400"/>
          </a:xfrm>
          <a:prstGeom prst="rect">
            <a:avLst/>
          </a:prstGeom>
        </p:spPr>
      </p:pic>
      <p:sp>
        <p:nvSpPr>
          <p:cNvPr id="15" name="Tekstvak 14">
            <a:extLst>
              <a:ext uri="{FF2B5EF4-FFF2-40B4-BE49-F238E27FC236}">
                <a16:creationId xmlns:a16="http://schemas.microsoft.com/office/drawing/2014/main" id="{296F28C9-A562-116E-9255-E2AA57392709}"/>
              </a:ext>
            </a:extLst>
          </p:cNvPr>
          <p:cNvSpPr txBox="1"/>
          <p:nvPr/>
        </p:nvSpPr>
        <p:spPr>
          <a:xfrm>
            <a:off x="420716" y="2854779"/>
            <a:ext cx="1786771" cy="369332"/>
          </a:xfrm>
          <a:prstGeom prst="rect">
            <a:avLst/>
          </a:prstGeom>
          <a:noFill/>
        </p:spPr>
        <p:txBody>
          <a:bodyPr wrap="none" rtlCol="0">
            <a:spAutoFit/>
          </a:bodyPr>
          <a:lstStyle/>
          <a:p>
            <a:r>
              <a:rPr lang="nl-NL">
                <a:solidFill>
                  <a:srgbClr val="575756"/>
                </a:solidFill>
              </a:rPr>
              <a:t>Afval &amp; Recycling</a:t>
            </a:r>
          </a:p>
        </p:txBody>
      </p:sp>
      <p:sp>
        <p:nvSpPr>
          <p:cNvPr id="19" name="Tekstvak 18">
            <a:extLst>
              <a:ext uri="{FF2B5EF4-FFF2-40B4-BE49-F238E27FC236}">
                <a16:creationId xmlns:a16="http://schemas.microsoft.com/office/drawing/2014/main" id="{F4C68F93-8EBE-6212-CAF3-5F93EE4F18B2}"/>
              </a:ext>
            </a:extLst>
          </p:cNvPr>
          <p:cNvSpPr txBox="1"/>
          <p:nvPr/>
        </p:nvSpPr>
        <p:spPr>
          <a:xfrm>
            <a:off x="2415684" y="2854779"/>
            <a:ext cx="1498872" cy="369332"/>
          </a:xfrm>
          <a:prstGeom prst="rect">
            <a:avLst/>
          </a:prstGeom>
          <a:noFill/>
        </p:spPr>
        <p:txBody>
          <a:bodyPr wrap="none" rtlCol="0">
            <a:spAutoFit/>
          </a:bodyPr>
          <a:lstStyle/>
          <a:p>
            <a:r>
              <a:rPr lang="nl-NL">
                <a:solidFill>
                  <a:srgbClr val="575756"/>
                </a:solidFill>
              </a:rPr>
              <a:t>Compostering</a:t>
            </a:r>
          </a:p>
        </p:txBody>
      </p:sp>
      <p:sp>
        <p:nvSpPr>
          <p:cNvPr id="20" name="Tekstvak 19">
            <a:extLst>
              <a:ext uri="{FF2B5EF4-FFF2-40B4-BE49-F238E27FC236}">
                <a16:creationId xmlns:a16="http://schemas.microsoft.com/office/drawing/2014/main" id="{0F49D935-102E-88D8-4BDD-411582AFBA80}"/>
              </a:ext>
            </a:extLst>
          </p:cNvPr>
          <p:cNvSpPr txBox="1"/>
          <p:nvPr/>
        </p:nvSpPr>
        <p:spPr>
          <a:xfrm>
            <a:off x="4067986" y="2854779"/>
            <a:ext cx="1908921" cy="646331"/>
          </a:xfrm>
          <a:prstGeom prst="rect">
            <a:avLst/>
          </a:prstGeom>
          <a:noFill/>
        </p:spPr>
        <p:txBody>
          <a:bodyPr wrap="none" rtlCol="0">
            <a:spAutoFit/>
          </a:bodyPr>
          <a:lstStyle/>
          <a:p>
            <a:r>
              <a:rPr lang="nl-NL">
                <a:solidFill>
                  <a:srgbClr val="575756"/>
                </a:solidFill>
              </a:rPr>
              <a:t>Duurzame energie</a:t>
            </a:r>
            <a:br>
              <a:rPr lang="nl-NL">
                <a:solidFill>
                  <a:srgbClr val="575756"/>
                </a:solidFill>
              </a:rPr>
            </a:br>
            <a:r>
              <a:rPr lang="nl-NL">
                <a:solidFill>
                  <a:srgbClr val="575756"/>
                </a:solidFill>
              </a:rPr>
              <a:t>&amp; Materialen</a:t>
            </a:r>
          </a:p>
        </p:txBody>
      </p:sp>
      <p:sp>
        <p:nvSpPr>
          <p:cNvPr id="21" name="Tekstvak 20">
            <a:extLst>
              <a:ext uri="{FF2B5EF4-FFF2-40B4-BE49-F238E27FC236}">
                <a16:creationId xmlns:a16="http://schemas.microsoft.com/office/drawing/2014/main" id="{83214B87-1165-2325-29C6-25FCF5EB42A7}"/>
              </a:ext>
            </a:extLst>
          </p:cNvPr>
          <p:cNvSpPr txBox="1"/>
          <p:nvPr/>
        </p:nvSpPr>
        <p:spPr>
          <a:xfrm>
            <a:off x="6137743" y="2854779"/>
            <a:ext cx="1484061" cy="369332"/>
          </a:xfrm>
          <a:prstGeom prst="rect">
            <a:avLst/>
          </a:prstGeom>
          <a:noFill/>
        </p:spPr>
        <p:txBody>
          <a:bodyPr wrap="none" rtlCol="0">
            <a:spAutoFit/>
          </a:bodyPr>
          <a:lstStyle/>
          <a:p>
            <a:r>
              <a:rPr lang="nl-NL">
                <a:solidFill>
                  <a:srgbClr val="575756"/>
                </a:solidFill>
              </a:rPr>
              <a:t>Infrastructuur</a:t>
            </a:r>
          </a:p>
        </p:txBody>
      </p:sp>
      <p:sp>
        <p:nvSpPr>
          <p:cNvPr id="22" name="Tekstvak 21">
            <a:extLst>
              <a:ext uri="{FF2B5EF4-FFF2-40B4-BE49-F238E27FC236}">
                <a16:creationId xmlns:a16="http://schemas.microsoft.com/office/drawing/2014/main" id="{76E507EB-0D2B-0978-0EFA-7639BF896B48}"/>
              </a:ext>
            </a:extLst>
          </p:cNvPr>
          <p:cNvSpPr txBox="1"/>
          <p:nvPr/>
        </p:nvSpPr>
        <p:spPr>
          <a:xfrm>
            <a:off x="7926302" y="2854779"/>
            <a:ext cx="1621598" cy="646331"/>
          </a:xfrm>
          <a:prstGeom prst="rect">
            <a:avLst/>
          </a:prstGeom>
          <a:noFill/>
        </p:spPr>
        <p:txBody>
          <a:bodyPr wrap="none" rtlCol="0">
            <a:spAutoFit/>
          </a:bodyPr>
          <a:lstStyle/>
          <a:p>
            <a:r>
              <a:rPr lang="nl-NL">
                <a:solidFill>
                  <a:srgbClr val="575756"/>
                </a:solidFill>
              </a:rPr>
              <a:t>Grond-, weg- &amp;</a:t>
            </a:r>
            <a:br>
              <a:rPr lang="nl-NL">
                <a:solidFill>
                  <a:srgbClr val="575756"/>
                </a:solidFill>
              </a:rPr>
            </a:br>
            <a:r>
              <a:rPr lang="nl-NL">
                <a:solidFill>
                  <a:srgbClr val="575756"/>
                </a:solidFill>
              </a:rPr>
              <a:t>Waterbouw</a:t>
            </a:r>
          </a:p>
        </p:txBody>
      </p:sp>
    </p:spTree>
    <p:extLst>
      <p:ext uri="{BB962C8B-B14F-4D97-AF65-F5344CB8AC3E}">
        <p14:creationId xmlns:p14="http://schemas.microsoft.com/office/powerpoint/2010/main" val="204521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0DD521-7F63-4E40-0C04-B4700500B198}"/>
              </a:ext>
            </a:extLst>
          </p:cNvPr>
          <p:cNvSpPr>
            <a:spLocks noGrp="1"/>
          </p:cNvSpPr>
          <p:nvPr>
            <p:ph type="title"/>
          </p:nvPr>
        </p:nvSpPr>
        <p:spPr/>
        <p:txBody>
          <a:bodyPr/>
          <a:lstStyle/>
          <a:p>
            <a:r>
              <a:rPr lang="nl-NL"/>
              <a:t>Duurzame energie &amp; materialen</a:t>
            </a:r>
          </a:p>
        </p:txBody>
      </p:sp>
      <p:sp>
        <p:nvSpPr>
          <p:cNvPr id="4" name="Tijdelijke aanduiding voor tekst 3">
            <a:extLst>
              <a:ext uri="{FF2B5EF4-FFF2-40B4-BE49-F238E27FC236}">
                <a16:creationId xmlns:a16="http://schemas.microsoft.com/office/drawing/2014/main" id="{F752EC28-35AB-2C42-AF36-712E3FA93C4F}"/>
              </a:ext>
            </a:extLst>
          </p:cNvPr>
          <p:cNvSpPr>
            <a:spLocks noGrp="1"/>
          </p:cNvSpPr>
          <p:nvPr>
            <p:ph type="body" idx="1"/>
          </p:nvPr>
        </p:nvSpPr>
        <p:spPr>
          <a:xfrm>
            <a:off x="312225" y="3695689"/>
            <a:ext cx="6455849" cy="1311739"/>
          </a:xfrm>
        </p:spPr>
        <p:txBody>
          <a:bodyPr>
            <a:normAutofit/>
          </a:bodyPr>
          <a:lstStyle/>
          <a:p>
            <a:r>
              <a:rPr lang="nl-NL"/>
              <a:t>Borging van de duurzaamheidsclaim door verificatie en toetsing.</a:t>
            </a:r>
          </a:p>
        </p:txBody>
      </p:sp>
      <p:pic>
        <p:nvPicPr>
          <p:cNvPr id="7" name="Tijdelijke aanduiding voor afbeelding 6" descr="Afbeelding met diagram&#10;&#10;Automatisch gegenereerde beschrijving">
            <a:extLst>
              <a:ext uri="{FF2B5EF4-FFF2-40B4-BE49-F238E27FC236}">
                <a16:creationId xmlns:a16="http://schemas.microsoft.com/office/drawing/2014/main" id="{E1E876C0-700A-231C-88F3-0232862E2166}"/>
              </a:ext>
            </a:extLst>
          </p:cNvPr>
          <p:cNvPicPr>
            <a:picLocks noGrp="1" noChangeAspect="1"/>
          </p:cNvPicPr>
          <p:nvPr>
            <p:ph type="pic" sz="quarter" idx="10"/>
          </p:nvPr>
        </p:nvPicPr>
        <p:blipFill>
          <a:blip r:embed="rId2"/>
          <a:srcRect l="22568" r="22568"/>
          <a:stretch>
            <a:fillRect/>
          </a:stretch>
        </p:blipFill>
        <p:spPr/>
      </p:pic>
    </p:spTree>
    <p:extLst>
      <p:ext uri="{BB962C8B-B14F-4D97-AF65-F5344CB8AC3E}">
        <p14:creationId xmlns:p14="http://schemas.microsoft.com/office/powerpoint/2010/main" val="3091836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AB23B84-E710-B85B-292A-5E05AF237B81}"/>
              </a:ext>
            </a:extLst>
          </p:cNvPr>
          <p:cNvSpPr>
            <a:spLocks noGrp="1"/>
          </p:cNvSpPr>
          <p:nvPr>
            <p:ph type="body" sz="quarter" idx="13"/>
          </p:nvPr>
        </p:nvSpPr>
        <p:spPr>
          <a:xfrm>
            <a:off x="322561" y="817732"/>
            <a:ext cx="7247020" cy="384903"/>
          </a:xfrm>
        </p:spPr>
        <p:txBody>
          <a:bodyPr>
            <a:normAutofit/>
          </a:bodyPr>
          <a:lstStyle/>
          <a:p>
            <a:r>
              <a:rPr lang="nl-NL" sz="2000"/>
              <a:t>NTA 8080 certificatie duurzame herkomst biomassa</a:t>
            </a:r>
          </a:p>
        </p:txBody>
      </p:sp>
      <p:sp>
        <p:nvSpPr>
          <p:cNvPr id="4" name="Tijdelijke aanduiding voor tekst 3">
            <a:extLst>
              <a:ext uri="{FF2B5EF4-FFF2-40B4-BE49-F238E27FC236}">
                <a16:creationId xmlns:a16="http://schemas.microsoft.com/office/drawing/2014/main" id="{83DBF243-4D4C-9AE7-A46C-EA994851C422}"/>
              </a:ext>
            </a:extLst>
          </p:cNvPr>
          <p:cNvSpPr>
            <a:spLocks noGrp="1"/>
          </p:cNvSpPr>
          <p:nvPr>
            <p:ph type="body" sz="quarter" idx="14"/>
          </p:nvPr>
        </p:nvSpPr>
        <p:spPr>
          <a:xfrm>
            <a:off x="322560" y="1202635"/>
            <a:ext cx="7247021" cy="1183514"/>
          </a:xfrm>
        </p:spPr>
        <p:txBody>
          <a:bodyPr>
            <a:normAutofit fontScale="92500" lnSpcReduction="20000"/>
          </a:bodyPr>
          <a:lstStyle/>
          <a:p>
            <a:pPr marL="342900" indent="-342900">
              <a:buFont typeface="Arial" panose="020B0604020202020204" pitchFamily="34" charset="0"/>
              <a:buChar char="•"/>
            </a:pPr>
            <a:r>
              <a:rPr lang="nl-NL" sz="2000"/>
              <a:t>Maak duurzame herkomst van biomassa aantoonbaar</a:t>
            </a:r>
          </a:p>
          <a:p>
            <a:pPr marL="342900" indent="-342900">
              <a:buFont typeface="Arial" panose="020B0604020202020204" pitchFamily="34" charset="0"/>
              <a:buChar char="•"/>
            </a:pPr>
            <a:r>
              <a:rPr lang="nl-NL" sz="2000"/>
              <a:t>Certificatie kan meerwaarde creëren bij marktintroductie en tijdens afzet van uw producten</a:t>
            </a:r>
          </a:p>
          <a:p>
            <a:pPr marL="342900" indent="-342900">
              <a:buFont typeface="Arial" panose="020B0604020202020204" pitchFamily="34" charset="0"/>
              <a:buChar char="•"/>
            </a:pPr>
            <a:r>
              <a:rPr lang="nl-NL" sz="2000"/>
              <a:t>RED II erkend</a:t>
            </a:r>
          </a:p>
        </p:txBody>
      </p:sp>
      <p:pic>
        <p:nvPicPr>
          <p:cNvPr id="7" name="Tijdelijke aanduiding voor afbeelding 6" descr="Afbeelding met weg, buitenshuis&#10;&#10;Automatisch gegenereerde beschrijving">
            <a:extLst>
              <a:ext uri="{FF2B5EF4-FFF2-40B4-BE49-F238E27FC236}">
                <a16:creationId xmlns:a16="http://schemas.microsoft.com/office/drawing/2014/main" id="{E4554596-ACFA-D62D-55C6-3525F9C1DE0F}"/>
              </a:ext>
            </a:extLst>
          </p:cNvPr>
          <p:cNvPicPr>
            <a:picLocks noGrp="1" noChangeAspect="1"/>
          </p:cNvPicPr>
          <p:nvPr>
            <p:ph type="pic" sz="quarter" idx="15"/>
          </p:nvPr>
        </p:nvPicPr>
        <p:blipFill>
          <a:blip r:embed="rId2"/>
          <a:srcRect l="20637" r="20637"/>
          <a:stretch>
            <a:fillRect/>
          </a:stretch>
        </p:blipFill>
        <p:spPr/>
      </p:pic>
      <p:sp>
        <p:nvSpPr>
          <p:cNvPr id="2" name="Tijdelijke aanduiding voor tekst 2">
            <a:extLst>
              <a:ext uri="{FF2B5EF4-FFF2-40B4-BE49-F238E27FC236}">
                <a16:creationId xmlns:a16="http://schemas.microsoft.com/office/drawing/2014/main" id="{C2BCC742-D60D-6E71-B989-6DCE2F2AE664}"/>
              </a:ext>
            </a:extLst>
          </p:cNvPr>
          <p:cNvSpPr txBox="1">
            <a:spLocks/>
          </p:cNvSpPr>
          <p:nvPr/>
        </p:nvSpPr>
        <p:spPr>
          <a:xfrm>
            <a:off x="322560" y="2644792"/>
            <a:ext cx="7247020" cy="38490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ED710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000"/>
              <a:t>ISCC certificatie</a:t>
            </a:r>
          </a:p>
        </p:txBody>
      </p:sp>
      <p:sp>
        <p:nvSpPr>
          <p:cNvPr id="5" name="Tijdelijke aanduiding voor tekst 3">
            <a:extLst>
              <a:ext uri="{FF2B5EF4-FFF2-40B4-BE49-F238E27FC236}">
                <a16:creationId xmlns:a16="http://schemas.microsoft.com/office/drawing/2014/main" id="{1B8F70E9-CA9F-59DA-D690-DBB166B01609}"/>
              </a:ext>
            </a:extLst>
          </p:cNvPr>
          <p:cNvSpPr txBox="1">
            <a:spLocks/>
          </p:cNvSpPr>
          <p:nvPr/>
        </p:nvSpPr>
        <p:spPr>
          <a:xfrm>
            <a:off x="322559" y="3101566"/>
            <a:ext cx="7247021" cy="1453479"/>
          </a:xfrm>
          <a:prstGeom prst="rect">
            <a:avLst/>
          </a:prstGeom>
        </p:spPr>
        <p:txBody>
          <a:bodyPr vert="horz" lIns="91440" tIns="45720" rIns="91440" bIns="45720" numCol="1" spcCol="360000" rtlCol="0">
            <a:normAutofit fontScale="92500" lnSpcReduction="20000"/>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kern="1200">
                <a:solidFill>
                  <a:srgbClr val="575756"/>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nl-NL" sz="2000"/>
              <a:t>Volgens ISCC EU of ISCC Plus met internationale bekendheid in vele landen </a:t>
            </a:r>
          </a:p>
          <a:p>
            <a:pPr marL="342900" indent="-342900">
              <a:buFont typeface="Arial" panose="020B0604020202020204" pitchFamily="34" charset="0"/>
              <a:buChar char="•"/>
            </a:pPr>
            <a:r>
              <a:rPr lang="nl-NL" sz="2000"/>
              <a:t>Volledige traceerbaarheid in de gehele keten en geborgde duurzaamheidsclaim</a:t>
            </a:r>
          </a:p>
          <a:p>
            <a:pPr marL="342900" indent="-342900">
              <a:buFont typeface="Arial" panose="020B0604020202020204" pitchFamily="34" charset="0"/>
              <a:buChar char="•"/>
            </a:pPr>
            <a:r>
              <a:rPr lang="nl-NL" sz="2000"/>
              <a:t>RED II erkend</a:t>
            </a:r>
          </a:p>
          <a:p>
            <a:pPr marL="342900" indent="-342900">
              <a:buFont typeface="Arial" panose="020B0604020202020204" pitchFamily="34" charset="0"/>
              <a:buChar char="•"/>
            </a:pPr>
            <a:endParaRPr lang="nl-NL" sz="2000"/>
          </a:p>
        </p:txBody>
      </p:sp>
    </p:spTree>
    <p:extLst>
      <p:ext uri="{BB962C8B-B14F-4D97-AF65-F5344CB8AC3E}">
        <p14:creationId xmlns:p14="http://schemas.microsoft.com/office/powerpoint/2010/main" val="231840444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FBD0E8F4DA4D47B9D766A7EEED2068" ma:contentTypeVersion="17" ma:contentTypeDescription="Een nieuw document maken." ma:contentTypeScope="" ma:versionID="d630a7c5129a061f08eabc5cad7e1c92">
  <xsd:schema xmlns:xsd="http://www.w3.org/2001/XMLSchema" xmlns:xs="http://www.w3.org/2001/XMLSchema" xmlns:p="http://schemas.microsoft.com/office/2006/metadata/properties" xmlns:ns2="f17b9237-4d42-4c61-a8e3-04fc6f266019" xmlns:ns3="0c85c14b-d52e-45b2-bc65-b83a73b8116e" targetNamespace="http://schemas.microsoft.com/office/2006/metadata/properties" ma:root="true" ma:fieldsID="5e8b5b63fc7fabe7286e5e04d58427a7" ns2:_="" ns3:_="">
    <xsd:import namespace="f17b9237-4d42-4c61-a8e3-04fc6f266019"/>
    <xsd:import namespace="0c85c14b-d52e-45b2-bc65-b83a73b8116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lcf76f155ced4ddcb4097134ff3c332f"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7b9237-4d42-4c61-a8e3-04fc6f2660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fc4dcfcb-8885-4456-968e-ca242ad95a9c"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85c14b-d52e-45b2-bc65-b83a73b8116e"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TaxCatchAll" ma:index="14" nillable="true" ma:displayName="Taxonomy Catch All Column" ma:hidden="true" ma:list="{1a55a84e-f4f8-4533-a998-f466e94b0592}" ma:internalName="TaxCatchAll" ma:showField="CatchAllData" ma:web="0c85c14b-d52e-45b2-bc65-b83a73b811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c85c14b-d52e-45b2-bc65-b83a73b8116e" xsi:nil="true"/>
    <lcf76f155ced4ddcb4097134ff3c332f xmlns="f17b9237-4d42-4c61-a8e3-04fc6f26601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FFF337D-4F11-455E-AE00-52CF41E22808}">
  <ds:schemaRefs>
    <ds:schemaRef ds:uri="0c85c14b-d52e-45b2-bc65-b83a73b8116e"/>
    <ds:schemaRef ds:uri="f17b9237-4d42-4c61-a8e3-04fc6f2660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185EAF2-EBF4-4448-8534-E33F94DC8A85}">
  <ds:schemaRefs>
    <ds:schemaRef ds:uri="0c85c14b-d52e-45b2-bc65-b83a73b8116e"/>
    <ds:schemaRef ds:uri="f17b9237-4d42-4c61-a8e3-04fc6f26601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4CA75B4-5AC2-46F1-BE6A-2BF891A587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287</TotalTime>
  <Words>3009</Words>
  <Application>Microsoft Office PowerPoint</Application>
  <PresentationFormat>Breedbeeld</PresentationFormat>
  <Paragraphs>445</Paragraphs>
  <Slides>60</Slides>
  <Notes>33</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60</vt:i4>
      </vt:variant>
    </vt:vector>
  </HeadingPairs>
  <TitlesOfParts>
    <vt:vector size="66" baseType="lpstr">
      <vt:lpstr>Arial</vt:lpstr>
      <vt:lpstr>Calibri</vt:lpstr>
      <vt:lpstr>Calibri Light</vt:lpstr>
      <vt:lpstr>EUAlbertina</vt:lpstr>
      <vt:lpstr>Wingdings</vt:lpstr>
      <vt:lpstr>Kantoorthema</vt:lpstr>
      <vt:lpstr>Normec QS</vt:lpstr>
      <vt:lpstr>Training  CO2 berekening groen gas (bio-LNG)</vt:lpstr>
      <vt:lpstr>Inhoud training</vt:lpstr>
      <vt:lpstr>Intro aanwezigen</vt:lpstr>
      <vt:lpstr>Introductie Normec QS</vt:lpstr>
      <vt:lpstr>Missie</vt:lpstr>
      <vt:lpstr>Markten</vt:lpstr>
      <vt:lpstr>Duurzame energie &amp; materialen</vt:lpstr>
      <vt:lpstr>PowerPoint-presentatie</vt:lpstr>
      <vt:lpstr>PowerPoint-presentatie</vt:lpstr>
      <vt:lpstr>PowerPoint-presentatie</vt:lpstr>
      <vt:lpstr>RED II</vt:lpstr>
      <vt:lpstr>PowerPoint-presentatie</vt:lpstr>
      <vt:lpstr>PowerPoint-presentatie</vt:lpstr>
      <vt:lpstr>RED II – GHG criteria (1)</vt:lpstr>
      <vt:lpstr>RED II – GHG criteria (2)</vt:lpstr>
      <vt:lpstr>RED II – GHG criteria (3)</vt:lpstr>
      <vt:lpstr>PowerPoint-presentatie</vt:lpstr>
      <vt:lpstr>PowerPoint-presentatie</vt:lpstr>
      <vt:lpstr>GHG berekening</vt:lpstr>
      <vt:lpstr>PowerPoint-presentatie</vt:lpstr>
      <vt:lpstr>GHG berekening</vt:lpstr>
      <vt:lpstr>Opzetten GHG berekening</vt:lpstr>
      <vt:lpstr>Opzetten GHG berekening</vt:lpstr>
      <vt:lpstr>Opzetten GHG berekening</vt:lpstr>
      <vt:lpstr>Lunch</vt:lpstr>
      <vt:lpstr>Uitwerken actuele berekening</vt:lpstr>
      <vt:lpstr>PowerPoint-presentatie</vt:lpstr>
      <vt:lpstr>Element Eec</vt:lpstr>
      <vt:lpstr>Element El</vt:lpstr>
      <vt:lpstr>Element Eu</vt:lpstr>
      <vt:lpstr>Case inlezen of eigen case gebruiken</vt:lpstr>
      <vt:lpstr>PowerPoint-presentatie</vt:lpstr>
      <vt:lpstr>Opdracht 1</vt:lpstr>
      <vt:lpstr>Data voorbeeld berekening</vt:lpstr>
      <vt:lpstr>Data voorbeeld berekening</vt:lpstr>
      <vt:lpstr>Opdracht 2</vt:lpstr>
      <vt:lpstr>Voorbeeld berekening</vt:lpstr>
      <vt:lpstr>Data voorbeeld berekening</vt:lpstr>
      <vt:lpstr>Opdracht 3</vt:lpstr>
      <vt:lpstr>Voorbeeld berekening</vt:lpstr>
      <vt:lpstr>Data voorbeeld berekening</vt:lpstr>
      <vt:lpstr>Opdracht 4</vt:lpstr>
      <vt:lpstr>Voorbeeld berekening</vt:lpstr>
      <vt:lpstr>Voorbeeld berekening</vt:lpstr>
      <vt:lpstr>Voorbeeld berekening</vt:lpstr>
      <vt:lpstr>Voorbeeld berekening</vt:lpstr>
      <vt:lpstr>Voorbeeld berekening</vt:lpstr>
      <vt:lpstr>Voorbeeld berekening</vt:lpstr>
      <vt:lpstr>Vragen?</vt:lpstr>
      <vt:lpstr>15:30 Koffiebreak</vt:lpstr>
      <vt:lpstr>GHG emissie doorgeven in de keten</vt:lpstr>
      <vt:lpstr>PoS - ISCC</vt:lpstr>
      <vt:lpstr>Proof of Sustainability</vt:lpstr>
      <vt:lpstr>Vragen?</vt:lpstr>
      <vt:lpstr>Bewijs van deelname en evaluatie</vt:lpstr>
      <vt:lpstr>Mogelijke bronnen voor EF en LHV’s</vt:lpstr>
      <vt:lpstr>Cut Off – NTA 8080</vt:lpstr>
      <vt:lpstr>Cut Off - ISCC</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Anniek - Ontwerpstudio Karel &amp; Linda</dc:creator>
  <cp:lastModifiedBy>Bianca Rombout</cp:lastModifiedBy>
  <cp:revision>3</cp:revision>
  <cp:lastPrinted>2023-03-27T06:59:00Z</cp:lastPrinted>
  <dcterms:created xsi:type="dcterms:W3CDTF">2021-05-25T09:12:49Z</dcterms:created>
  <dcterms:modified xsi:type="dcterms:W3CDTF">2024-02-28T11:31:47Z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0x0101003EFBD0E8F4DA4D47B9D766A7EEED2068</vt:lpwstr>
  </property>
  <property fmtid="{D5CDD505-2E9C-101B-9397-08002B2CF9AE}" pid="3" name="MediaServiceImageTags">
    <vt:lpwstr/>
  </property>
</Properties>
</file>